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7"/>
  </p:notesMasterIdLst>
  <p:sldIdLst>
    <p:sldId id="299" r:id="rId2"/>
    <p:sldId id="265" r:id="rId3"/>
    <p:sldId id="258" r:id="rId4"/>
    <p:sldId id="453" r:id="rId5"/>
    <p:sldId id="327" r:id="rId6"/>
    <p:sldId id="331" r:id="rId7"/>
    <p:sldId id="333" r:id="rId8"/>
    <p:sldId id="334" r:id="rId9"/>
    <p:sldId id="335" r:id="rId10"/>
    <p:sldId id="336" r:id="rId11"/>
    <p:sldId id="381" r:id="rId12"/>
    <p:sldId id="382" r:id="rId13"/>
    <p:sldId id="383" r:id="rId14"/>
    <p:sldId id="384" r:id="rId15"/>
    <p:sldId id="337" r:id="rId16"/>
    <p:sldId id="385" r:id="rId17"/>
    <p:sldId id="388" r:id="rId18"/>
    <p:sldId id="396" r:id="rId19"/>
    <p:sldId id="389" r:id="rId20"/>
    <p:sldId id="422" r:id="rId21"/>
    <p:sldId id="423" r:id="rId22"/>
    <p:sldId id="424" r:id="rId23"/>
    <p:sldId id="425" r:id="rId24"/>
    <p:sldId id="426" r:id="rId25"/>
    <p:sldId id="427" r:id="rId26"/>
    <p:sldId id="428" r:id="rId27"/>
    <p:sldId id="430" r:id="rId28"/>
    <p:sldId id="407" r:id="rId29"/>
    <p:sldId id="404" r:id="rId30"/>
    <p:sldId id="431" r:id="rId31"/>
    <p:sldId id="398" r:id="rId32"/>
    <p:sldId id="401" r:id="rId33"/>
    <p:sldId id="338" r:id="rId34"/>
    <p:sldId id="429" r:id="rId35"/>
    <p:sldId id="414" r:id="rId36"/>
    <p:sldId id="387" r:id="rId37"/>
    <p:sldId id="410" r:id="rId38"/>
    <p:sldId id="449" r:id="rId39"/>
    <p:sldId id="450" r:id="rId40"/>
    <p:sldId id="454" r:id="rId41"/>
    <p:sldId id="456" r:id="rId42"/>
    <p:sldId id="463" r:id="rId43"/>
    <p:sldId id="457" r:id="rId44"/>
    <p:sldId id="464" r:id="rId45"/>
    <p:sldId id="458" r:id="rId46"/>
    <p:sldId id="459" r:id="rId47"/>
    <p:sldId id="460" r:id="rId48"/>
    <p:sldId id="461" r:id="rId49"/>
    <p:sldId id="462" r:id="rId50"/>
    <p:sldId id="451" r:id="rId51"/>
    <p:sldId id="465" r:id="rId52"/>
    <p:sldId id="515" r:id="rId53"/>
    <p:sldId id="511" r:id="rId54"/>
    <p:sldId id="512" r:id="rId55"/>
    <p:sldId id="513" r:id="rId56"/>
    <p:sldId id="514" r:id="rId57"/>
    <p:sldId id="546" r:id="rId58"/>
    <p:sldId id="547" r:id="rId59"/>
    <p:sldId id="516" r:id="rId60"/>
    <p:sldId id="517" r:id="rId61"/>
    <p:sldId id="518" r:id="rId62"/>
    <p:sldId id="519" r:id="rId63"/>
    <p:sldId id="520" r:id="rId64"/>
    <p:sldId id="548" r:id="rId65"/>
    <p:sldId id="549" r:id="rId66"/>
    <p:sldId id="550" r:id="rId67"/>
    <p:sldId id="521" r:id="rId68"/>
    <p:sldId id="522" r:id="rId69"/>
    <p:sldId id="470" r:id="rId70"/>
    <p:sldId id="469" r:id="rId71"/>
    <p:sldId id="468" r:id="rId72"/>
    <p:sldId id="471" r:id="rId73"/>
    <p:sldId id="533" r:id="rId74"/>
    <p:sldId id="532" r:id="rId75"/>
    <p:sldId id="534" r:id="rId76"/>
    <p:sldId id="535" r:id="rId77"/>
    <p:sldId id="536" r:id="rId78"/>
    <p:sldId id="537" r:id="rId79"/>
    <p:sldId id="538" r:id="rId80"/>
    <p:sldId id="540" r:id="rId81"/>
    <p:sldId id="541" r:id="rId82"/>
    <p:sldId id="542" r:id="rId83"/>
    <p:sldId id="543" r:id="rId84"/>
    <p:sldId id="544" r:id="rId85"/>
    <p:sldId id="539" r:id="rId86"/>
  </p:sldIdLst>
  <p:sldSz cx="12192000" cy="6858000"/>
  <p:notesSz cx="6858000" cy="9144000"/>
  <p:embeddedFontLst>
    <p:embeddedFont>
      <p:font typeface="Georgia" panose="02040502050405020303" pitchFamily="18" charset="0"/>
      <p:regular r:id="rId88"/>
      <p:bold r:id="rId89"/>
      <p:italic r:id="rId90"/>
      <p:boldItalic r:id="rId91"/>
    </p:embeddedFont>
    <p:embeddedFont>
      <p:font typeface="幼圆" panose="02010509060101010101" pitchFamily="49" charset="-122"/>
      <p:regular r:id="rId92"/>
    </p:embeddedFont>
    <p:embeddedFont>
      <p:font typeface="微软雅黑" panose="020B0503020204020204" pitchFamily="34" charset="-122"/>
      <p:regular r:id="rId93"/>
      <p:bold r:id="rId94"/>
    </p:embeddedFont>
    <p:embeddedFont>
      <p:font typeface="腾祥凌黑简" panose="02010600030101010101" charset="-122"/>
      <p:regular r:id="rId95"/>
    </p:embeddedFont>
    <p:embeddedFont>
      <p:font typeface="黑体" panose="02010609060101010101" pitchFamily="49" charset="-122"/>
      <p:regular r:id="rId96"/>
    </p:embeddedFont>
    <p:embeddedFont>
      <p:font typeface="Calibri" panose="020F0502020204030204" pitchFamily="34" charset="0"/>
      <p:regular r:id="rId97"/>
      <p:bold r:id="rId98"/>
      <p:italic r:id="rId99"/>
      <p:boldItalic r:id="rId100"/>
    </p:embeddedFont>
    <p:embeddedFont>
      <p:font typeface="Impact" panose="020B0806030902050204" pitchFamily="34" charset="0"/>
      <p:regular r:id="rId101"/>
    </p:embeddedFont>
    <p:embeddedFont>
      <p:font typeface="Verdana" panose="020B0604030504040204" pitchFamily="34" charset="0"/>
      <p:regular r:id="rId102"/>
      <p:bold r:id="rId103"/>
      <p:italic r:id="rId104"/>
      <p:boldItalic r:id="rId10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9">
          <p15:clr>
            <a:srgbClr val="A4A3A4"/>
          </p15:clr>
        </p15:guide>
        <p15:guide id="2" pos="3840">
          <p15:clr>
            <a:srgbClr val="A4A3A4"/>
          </p15:clr>
        </p15:guide>
      </p15:sldGuideLst>
    </p:ext>
    <p:ext uri="{2D200454-40CA-4A62-9FC3-DE9A4176ACB9}">
      <p15:notesGuideLst xmlns:p15="http://schemas.microsoft.com/office/powerpoint/2012/main">
        <p15:guide id="1" orient="horz" pos="299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000"/>
    <a:srgbClr val="D32A0D"/>
    <a:srgbClr val="D91010"/>
    <a:srgbClr val="D34E25"/>
    <a:srgbClr val="D23F26"/>
    <a:srgbClr val="D2472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726"/>
      </p:cViewPr>
      <p:guideLst>
        <p:guide orient="horz" pos="2249"/>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90" d="100"/>
          <a:sy n="90" d="100"/>
        </p:scale>
        <p:origin x="-852" y="-72"/>
      </p:cViewPr>
      <p:guideLst>
        <p:guide orient="horz" pos="299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102" Type="http://schemas.openxmlformats.org/officeDocument/2006/relationships/font" Target="fonts/font15.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6.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BEAE2-9986-493C-A197-DDE7A3790D5F}" type="datetimeFigureOut">
              <a:rPr lang="zh-CN" altLang="en-US" smtClean="0"/>
              <a:t>2019/5/10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1EF04-9C46-40D9-8990-022BFE175105}" type="slidenum">
              <a:rPr lang="zh-CN" altLang="en-US" smtClean="0"/>
              <a:t>‹#›</a:t>
            </a:fld>
            <a:endParaRPr lang="zh-CN" altLang="en-US"/>
          </a:p>
        </p:txBody>
      </p:sp>
    </p:spTree>
    <p:extLst>
      <p:ext uri="{BB962C8B-B14F-4D97-AF65-F5344CB8AC3E}">
        <p14:creationId xmlns:p14="http://schemas.microsoft.com/office/powerpoint/2010/main" val="1858328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8181EF04-9C46-40D9-8990-022BFE175105}" type="slidenum">
              <a:rPr lang="zh-CN" altLang="en-US" smtClean="0"/>
              <a:t>1</a:t>
            </a:fld>
            <a:endParaRPr lang="zh-CN" altLang="en-US"/>
          </a:p>
        </p:txBody>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9939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69382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180753" y="4400550"/>
            <a:ext cx="6485861" cy="3600450"/>
          </a:xfrm>
        </p:spPr>
        <p:txBody>
          <a:bodyPr/>
          <a:lstStyle/>
          <a:p>
            <a:endParaRPr lang="zh-CN" altLang="en-US" dirty="0"/>
          </a:p>
        </p:txBody>
      </p:sp>
    </p:spTree>
    <p:extLst>
      <p:ext uri="{BB962C8B-B14F-4D97-AF65-F5344CB8AC3E}">
        <p14:creationId xmlns:p14="http://schemas.microsoft.com/office/powerpoint/2010/main" val="69711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21816"/>
            <a:ext cx="5486400" cy="3600450"/>
          </a:xfrm>
        </p:spPr>
        <p:txBody>
          <a:bodyPr/>
          <a:lstStyle/>
          <a:p>
            <a:endParaRPr lang="zh-CN" altLang="en-US" sz="1400" dirty="0"/>
          </a:p>
        </p:txBody>
      </p:sp>
    </p:spTree>
    <p:extLst>
      <p:ext uri="{BB962C8B-B14F-4D97-AF65-F5344CB8AC3E}">
        <p14:creationId xmlns:p14="http://schemas.microsoft.com/office/powerpoint/2010/main" val="331482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21816"/>
            <a:ext cx="5486400" cy="3600450"/>
          </a:xfrm>
        </p:spPr>
        <p:txBody>
          <a:bodyPr/>
          <a:lstStyle/>
          <a:p>
            <a:endParaRPr lang="zh-CN" altLang="en-US" dirty="0"/>
          </a:p>
        </p:txBody>
      </p:sp>
    </p:spTree>
    <p:extLst>
      <p:ext uri="{BB962C8B-B14F-4D97-AF65-F5344CB8AC3E}">
        <p14:creationId xmlns:p14="http://schemas.microsoft.com/office/powerpoint/2010/main" val="71102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4271306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354446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11183"/>
            <a:ext cx="5486400" cy="3600450"/>
          </a:xfrm>
        </p:spPr>
        <p:txBody>
          <a:bodyPr/>
          <a:lstStyle/>
          <a:p>
            <a:endParaRPr lang="zh-CN" altLang="en-US" dirty="0"/>
          </a:p>
        </p:txBody>
      </p:sp>
    </p:spTree>
    <p:extLst>
      <p:ext uri="{BB962C8B-B14F-4D97-AF65-F5344CB8AC3E}">
        <p14:creationId xmlns:p14="http://schemas.microsoft.com/office/powerpoint/2010/main" val="215015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11183"/>
            <a:ext cx="5486400" cy="3600450"/>
          </a:xfrm>
        </p:spPr>
        <p:txBody>
          <a:bodyPr/>
          <a:lstStyle/>
          <a:p>
            <a:endParaRPr lang="zh-CN" altLang="en-US" dirty="0"/>
          </a:p>
        </p:txBody>
      </p:sp>
    </p:spTree>
    <p:extLst>
      <p:ext uri="{BB962C8B-B14F-4D97-AF65-F5344CB8AC3E}">
        <p14:creationId xmlns:p14="http://schemas.microsoft.com/office/powerpoint/2010/main" val="362464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en-US" altLang="zh-CN" dirty="0"/>
          </a:p>
        </p:txBody>
      </p:sp>
    </p:spTree>
    <p:extLst>
      <p:ext uri="{BB962C8B-B14F-4D97-AF65-F5344CB8AC3E}">
        <p14:creationId xmlns:p14="http://schemas.microsoft.com/office/powerpoint/2010/main" val="124532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21816"/>
            <a:ext cx="5486400" cy="3600450"/>
          </a:xfrm>
        </p:spPr>
        <p:txBody>
          <a:bodyPr/>
          <a:lstStyle/>
          <a:p>
            <a:endParaRPr lang="zh-CN" altLang="en-US" dirty="0"/>
          </a:p>
        </p:txBody>
      </p:sp>
    </p:spTree>
    <p:extLst>
      <p:ext uri="{BB962C8B-B14F-4D97-AF65-F5344CB8AC3E}">
        <p14:creationId xmlns:p14="http://schemas.microsoft.com/office/powerpoint/2010/main" val="124654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TextBox 2"/>
          <p:cNvSpPr txBox="1"/>
          <p:nvPr/>
        </p:nvSpPr>
        <p:spPr>
          <a:xfrm>
            <a:off x="574158" y="4976037"/>
            <a:ext cx="5955476" cy="923330"/>
          </a:xfrm>
          <a:prstGeom prst="rect">
            <a:avLst/>
          </a:prstGeom>
          <a:noFill/>
        </p:spPr>
        <p:txBody>
          <a:bodyPr wrap="none" rtlCol="0">
            <a:spAutoFit/>
          </a:bodyPr>
          <a:lstStyle/>
          <a:p>
            <a:r>
              <a:rPr lang="zh-CN" altLang="en-US" dirty="0" smtClean="0"/>
              <a:t>常用</a:t>
            </a:r>
            <a:r>
              <a:rPr lang="en-US" altLang="zh-CN" dirty="0"/>
              <a:t>C</a:t>
            </a:r>
            <a:r>
              <a:rPr lang="en-US" altLang="zh-CN" dirty="0" smtClean="0"/>
              <a:t>NKI</a:t>
            </a:r>
            <a:r>
              <a:rPr lang="zh-CN" altLang="en-US" dirty="0" smtClean="0"/>
              <a:t>干什么？检索、下载？</a:t>
            </a:r>
            <a:endParaRPr lang="en-US" altLang="zh-CN" dirty="0" smtClean="0"/>
          </a:p>
          <a:p>
            <a:r>
              <a:rPr lang="zh-CN" altLang="en-US" dirty="0" smtClean="0"/>
              <a:t>教学科研中常用的资源都有哪些？</a:t>
            </a:r>
            <a:endParaRPr lang="en-US" altLang="zh-CN" dirty="0" smtClean="0"/>
          </a:p>
          <a:p>
            <a:r>
              <a:rPr lang="zh-CN" altLang="en-US" dirty="0" smtClean="0"/>
              <a:t>全程辅助选题、研究、写作、投稿教学科研工作全过程，</a:t>
            </a:r>
            <a:endParaRPr lang="zh-CN" altLang="en-US" dirty="0"/>
          </a:p>
        </p:txBody>
      </p:sp>
      <p:sp>
        <p:nvSpPr>
          <p:cNvPr id="4" name="文本占位符 3"/>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78576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54113"/>
            <a:ext cx="5486400" cy="3086100"/>
          </a:xfrm>
        </p:spPr>
      </p:sp>
      <p:sp>
        <p:nvSpPr>
          <p:cNvPr id="3" name="文本占位符 2"/>
          <p:cNvSpPr>
            <a:spLocks noGrp="1"/>
          </p:cNvSpPr>
          <p:nvPr>
            <p:ph type="body" idx="3"/>
          </p:nvPr>
        </p:nvSpPr>
        <p:spPr>
          <a:xfrm>
            <a:off x="685800" y="4411183"/>
            <a:ext cx="5486400" cy="3600450"/>
          </a:xfrm>
        </p:spPr>
        <p:txBody>
          <a:bodyPr/>
          <a:lstStyle/>
          <a:p>
            <a:endParaRPr lang="zh-CN" altLang="en-US" dirty="0"/>
          </a:p>
        </p:txBody>
      </p:sp>
    </p:spTree>
    <p:extLst>
      <p:ext uri="{BB962C8B-B14F-4D97-AF65-F5344CB8AC3E}">
        <p14:creationId xmlns:p14="http://schemas.microsoft.com/office/powerpoint/2010/main" val="3867633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8460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127591" y="4400550"/>
            <a:ext cx="6347637" cy="3600450"/>
          </a:xfrm>
        </p:spPr>
        <p:txBody>
          <a:bodyPr/>
          <a:lstStyle/>
          <a:p>
            <a:endParaRPr lang="zh-CN" altLang="en-US" sz="1600" dirty="0"/>
          </a:p>
        </p:txBody>
      </p:sp>
    </p:spTree>
    <p:extLst>
      <p:ext uri="{BB962C8B-B14F-4D97-AF65-F5344CB8AC3E}">
        <p14:creationId xmlns:p14="http://schemas.microsoft.com/office/powerpoint/2010/main" val="219640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11183"/>
            <a:ext cx="5486400" cy="3600450"/>
          </a:xfrm>
        </p:spPr>
        <p:txBody>
          <a:bodyPr/>
          <a:lstStyle/>
          <a:p>
            <a:endParaRPr lang="en-US" altLang="zh-CN" sz="1600" dirty="0"/>
          </a:p>
        </p:txBody>
      </p:sp>
    </p:spTree>
    <p:extLst>
      <p:ext uri="{BB962C8B-B14F-4D97-AF65-F5344CB8AC3E}">
        <p14:creationId xmlns:p14="http://schemas.microsoft.com/office/powerpoint/2010/main" val="5016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sz="1600" dirty="0"/>
          </a:p>
        </p:txBody>
      </p:sp>
    </p:spTree>
    <p:extLst>
      <p:ext uri="{BB962C8B-B14F-4D97-AF65-F5344CB8AC3E}">
        <p14:creationId xmlns:p14="http://schemas.microsoft.com/office/powerpoint/2010/main" val="426899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21816"/>
            <a:ext cx="5486400" cy="3600450"/>
          </a:xfrm>
        </p:spPr>
        <p:txBody>
          <a:bodyPr/>
          <a:lstStyle/>
          <a:p>
            <a:endParaRPr lang="en-US" altLang="zh-CN" dirty="0">
              <a:solidFill>
                <a:srgbClr val="FF0000"/>
              </a:solidFill>
            </a:endParaRPr>
          </a:p>
        </p:txBody>
      </p:sp>
    </p:spTree>
    <p:extLst>
      <p:ext uri="{BB962C8B-B14F-4D97-AF65-F5344CB8AC3E}">
        <p14:creationId xmlns:p14="http://schemas.microsoft.com/office/powerpoint/2010/main" val="204348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en-US" altLang="zh-CN" dirty="0" smtClean="0"/>
          </a:p>
          <a:p>
            <a:endParaRPr lang="zh-CN" altLang="en-US" dirty="0"/>
          </a:p>
        </p:txBody>
      </p:sp>
    </p:spTree>
    <p:extLst>
      <p:ext uri="{BB962C8B-B14F-4D97-AF65-F5344CB8AC3E}">
        <p14:creationId xmlns:p14="http://schemas.microsoft.com/office/powerpoint/2010/main" val="2605090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81EF04-9C46-40D9-8990-022BFE175105}" type="slidenum">
              <a:rPr lang="zh-CN" altLang="en-US" smtClean="0"/>
              <a:t>27</a:t>
            </a:fld>
            <a:endParaRPr lang="zh-CN" altLang="en-US"/>
          </a:p>
        </p:txBody>
      </p:sp>
    </p:spTree>
    <p:extLst>
      <p:ext uri="{BB962C8B-B14F-4D97-AF65-F5344CB8AC3E}">
        <p14:creationId xmlns:p14="http://schemas.microsoft.com/office/powerpoint/2010/main" val="411866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11183"/>
            <a:ext cx="5486400" cy="3600450"/>
          </a:xfrm>
        </p:spPr>
        <p:txBody>
          <a:bodyPr/>
          <a:lstStyle/>
          <a:p>
            <a:endParaRPr lang="zh-CN" altLang="en-US" sz="1600" dirty="0"/>
          </a:p>
        </p:txBody>
      </p:sp>
    </p:spTree>
    <p:extLst>
      <p:ext uri="{BB962C8B-B14F-4D97-AF65-F5344CB8AC3E}">
        <p14:creationId xmlns:p14="http://schemas.microsoft.com/office/powerpoint/2010/main" val="88170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sz="1600" dirty="0"/>
          </a:p>
        </p:txBody>
      </p:sp>
    </p:spTree>
    <p:extLst>
      <p:ext uri="{BB962C8B-B14F-4D97-AF65-F5344CB8AC3E}">
        <p14:creationId xmlns:p14="http://schemas.microsoft.com/office/powerpoint/2010/main" val="44701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0" y="4400550"/>
            <a:ext cx="6858000" cy="4032250"/>
          </a:xfrm>
        </p:spPr>
        <p:txBody>
          <a:bodyPr/>
          <a:lstStyle/>
          <a:p>
            <a:endParaRPr lang="zh-CN" altLang="en-US" dirty="0"/>
          </a:p>
        </p:txBody>
      </p:sp>
    </p:spTree>
    <p:extLst>
      <p:ext uri="{BB962C8B-B14F-4D97-AF65-F5344CB8AC3E}">
        <p14:creationId xmlns:p14="http://schemas.microsoft.com/office/powerpoint/2010/main" val="68164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81EF04-9C46-40D9-8990-022BFE175105}" type="slidenum">
              <a:rPr lang="zh-CN" altLang="en-US" smtClean="0"/>
              <a:t>30</a:t>
            </a:fld>
            <a:endParaRPr lang="zh-CN" altLang="en-US"/>
          </a:p>
        </p:txBody>
      </p:sp>
    </p:spTree>
    <p:extLst>
      <p:ext uri="{BB962C8B-B14F-4D97-AF65-F5344CB8AC3E}">
        <p14:creationId xmlns:p14="http://schemas.microsoft.com/office/powerpoint/2010/main" val="3905611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sz="1400" dirty="0"/>
          </a:p>
        </p:txBody>
      </p:sp>
    </p:spTree>
    <p:extLst>
      <p:ext uri="{BB962C8B-B14F-4D97-AF65-F5344CB8AC3E}">
        <p14:creationId xmlns:p14="http://schemas.microsoft.com/office/powerpoint/2010/main" val="2793801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3569987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1524097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379758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3300228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738599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880829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TextBox 2"/>
          <p:cNvSpPr txBox="1"/>
          <p:nvPr/>
        </p:nvSpPr>
        <p:spPr>
          <a:xfrm>
            <a:off x="255180" y="4625162"/>
            <a:ext cx="6326373" cy="2308324"/>
          </a:xfrm>
          <a:prstGeom prst="rect">
            <a:avLst/>
          </a:prstGeom>
          <a:noFill/>
        </p:spPr>
        <p:txBody>
          <a:bodyPr wrap="square" rtlCol="0">
            <a:spAutoFit/>
          </a:bodyPr>
          <a:lstStyle/>
          <a:p>
            <a:r>
              <a:rPr lang="en-US" altLang="zh-CN" dirty="0"/>
              <a:t>1.</a:t>
            </a:r>
            <a:r>
              <a:rPr lang="zh-CN" altLang="en-US" dirty="0"/>
              <a:t>梳理国内外研究现状及发展动态、研究基础，论证研究的可行性。</a:t>
            </a:r>
          </a:p>
          <a:p>
            <a:r>
              <a:rPr lang="en-US" altLang="zh-CN" dirty="0"/>
              <a:t>2.</a:t>
            </a:r>
            <a:r>
              <a:rPr lang="zh-CN" altLang="en-US" dirty="0"/>
              <a:t>关注最新研究，立足研究领域需解决的问题，寻找研究创新点。</a:t>
            </a:r>
          </a:p>
          <a:p>
            <a:r>
              <a:rPr lang="en-US" altLang="zh-CN" dirty="0"/>
              <a:t>3.</a:t>
            </a:r>
            <a:r>
              <a:rPr lang="zh-CN" altLang="en-US" dirty="0"/>
              <a:t>充分调研所选主题近年来的发展趋势、发展动态等，即它的可研究性，结合科学研究发展趋势来验证科学意义。</a:t>
            </a:r>
          </a:p>
          <a:p>
            <a:r>
              <a:rPr lang="en-US" altLang="zh-CN" dirty="0"/>
              <a:t>4.</a:t>
            </a:r>
            <a:r>
              <a:rPr lang="zh-CN" altLang="en-US" dirty="0"/>
              <a:t>基于学科融合，寻找研究创新点。</a:t>
            </a:r>
          </a:p>
          <a:p>
            <a:r>
              <a:rPr lang="en-US" altLang="zh-CN" dirty="0"/>
              <a:t>5.</a:t>
            </a:r>
            <a:r>
              <a:rPr lang="zh-CN" altLang="en-US" dirty="0"/>
              <a:t>跟进学科权威研究方向，寻找应用前景。</a:t>
            </a:r>
          </a:p>
        </p:txBody>
      </p:sp>
      <p:sp>
        <p:nvSpPr>
          <p:cNvPr id="4" name="文本占位符 3"/>
          <p:cNvSpPr>
            <a:spLocks noGrp="1"/>
          </p:cNvSpPr>
          <p:nvPr>
            <p:ph type="body" idx="3"/>
          </p:nvPr>
        </p:nvSpPr>
        <p:spPr/>
        <p:txBody>
          <a:bodyPr/>
          <a:lstStyle/>
          <a:p>
            <a:endParaRPr lang="en-US" altLang="zh-CN"/>
          </a:p>
        </p:txBody>
      </p:sp>
    </p:spTree>
    <p:extLst>
      <p:ext uri="{BB962C8B-B14F-4D97-AF65-F5344CB8AC3E}">
        <p14:creationId xmlns:p14="http://schemas.microsoft.com/office/powerpoint/2010/main" val="3017711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0" y="4400550"/>
            <a:ext cx="6858000" cy="4032250"/>
          </a:xfrm>
        </p:spPr>
        <p:txBody>
          <a:bodyPr/>
          <a:lstStyle/>
          <a:p>
            <a:endParaRPr lang="zh-CN" altLang="en-US" dirty="0"/>
          </a:p>
        </p:txBody>
      </p:sp>
    </p:spTree>
    <p:extLst>
      <p:ext uri="{BB962C8B-B14F-4D97-AF65-F5344CB8AC3E}">
        <p14:creationId xmlns:p14="http://schemas.microsoft.com/office/powerpoint/2010/main" val="224181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02940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458510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293433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630692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925286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599580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026816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258581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2658029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047991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21780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TextBox 2"/>
          <p:cNvSpPr txBox="1"/>
          <p:nvPr/>
        </p:nvSpPr>
        <p:spPr>
          <a:xfrm>
            <a:off x="255180" y="4625162"/>
            <a:ext cx="6326373" cy="2308324"/>
          </a:xfrm>
          <a:prstGeom prst="rect">
            <a:avLst/>
          </a:prstGeom>
          <a:noFill/>
        </p:spPr>
        <p:txBody>
          <a:bodyPr wrap="square" rtlCol="0">
            <a:spAutoFit/>
          </a:bodyPr>
          <a:lstStyle/>
          <a:p>
            <a:r>
              <a:rPr lang="en-US" altLang="zh-CN" dirty="0"/>
              <a:t>1.</a:t>
            </a:r>
            <a:r>
              <a:rPr lang="zh-CN" altLang="en-US" dirty="0"/>
              <a:t>梳理国内外研究现状及发展动态、研究基础，论证研究的可行性。</a:t>
            </a:r>
          </a:p>
          <a:p>
            <a:r>
              <a:rPr lang="en-US" altLang="zh-CN" dirty="0"/>
              <a:t>2.</a:t>
            </a:r>
            <a:r>
              <a:rPr lang="zh-CN" altLang="en-US" dirty="0"/>
              <a:t>关注最新研究，立足研究领域需解决的问题，寻找研究创新点。</a:t>
            </a:r>
          </a:p>
          <a:p>
            <a:r>
              <a:rPr lang="en-US" altLang="zh-CN" dirty="0"/>
              <a:t>3.</a:t>
            </a:r>
            <a:r>
              <a:rPr lang="zh-CN" altLang="en-US" dirty="0"/>
              <a:t>充分调研所选主题近年来的发展趋势、发展动态等，即它的可研究性，结合科学研究发展趋势来验证科学意义。</a:t>
            </a:r>
          </a:p>
          <a:p>
            <a:r>
              <a:rPr lang="en-US" altLang="zh-CN" dirty="0"/>
              <a:t>4.</a:t>
            </a:r>
            <a:r>
              <a:rPr lang="zh-CN" altLang="en-US" dirty="0"/>
              <a:t>基于学科融合，寻找研究创新点。</a:t>
            </a:r>
          </a:p>
          <a:p>
            <a:r>
              <a:rPr lang="en-US" altLang="zh-CN" dirty="0"/>
              <a:t>5.</a:t>
            </a:r>
            <a:r>
              <a:rPr lang="zh-CN" altLang="en-US" dirty="0"/>
              <a:t>跟进学科权威研究方向，寻找应用前景。</a:t>
            </a:r>
          </a:p>
        </p:txBody>
      </p:sp>
      <p:sp>
        <p:nvSpPr>
          <p:cNvPr id="4" name="文本占位符 3"/>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64102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0" y="4400550"/>
            <a:ext cx="6858000" cy="4032250"/>
          </a:xfrm>
        </p:spPr>
        <p:txBody>
          <a:bodyPr/>
          <a:lstStyle/>
          <a:p>
            <a:endParaRPr lang="zh-CN" altLang="en-US" dirty="0"/>
          </a:p>
        </p:txBody>
      </p:sp>
    </p:spTree>
    <p:extLst>
      <p:ext uri="{BB962C8B-B14F-4D97-AF65-F5344CB8AC3E}">
        <p14:creationId xmlns:p14="http://schemas.microsoft.com/office/powerpoint/2010/main" val="154456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031198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901321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a:ln>
            <a:solidFill>
              <a:srgbClr val="000000"/>
            </a:solidFill>
          </a:ln>
        </p:spPr>
      </p:sp>
      <p:sp>
        <p:nvSpPr>
          <p:cNvPr id="63490"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3824530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a:ln>
            <a:solidFill>
              <a:srgbClr val="000000"/>
            </a:solidFill>
          </a:ln>
        </p:spPr>
      </p:sp>
      <p:sp>
        <p:nvSpPr>
          <p:cNvPr id="65538"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3816697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a:ln>
            <a:solidFill>
              <a:srgbClr val="000000"/>
            </a:solidFill>
          </a:ln>
        </p:spPr>
      </p:sp>
      <p:sp>
        <p:nvSpPr>
          <p:cNvPr id="67586"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1472837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a:ln>
            <a:solidFill>
              <a:srgbClr val="000000"/>
            </a:solidFill>
          </a:ln>
        </p:spPr>
      </p:sp>
      <p:sp>
        <p:nvSpPr>
          <p:cNvPr id="69634"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3541435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a:ln>
            <a:solidFill>
              <a:srgbClr val="000000"/>
            </a:solidFill>
          </a:ln>
        </p:spPr>
      </p:sp>
      <p:sp>
        <p:nvSpPr>
          <p:cNvPr id="71682" name="文本占位符 2"/>
          <p:cNvSpPr>
            <a:spLocks noGrp="1"/>
          </p:cNvSpPr>
          <p:nvPr>
            <p:ph type="body"/>
          </p:nvPr>
        </p:nvSpPr>
        <p:spPr>
          <a:noFill/>
          <a:ln>
            <a:noFill/>
          </a:ln>
        </p:spPr>
        <p:txBody>
          <a:bodyPr lIns="91440" tIns="45720" rIns="91440" bIns="45720" anchor="t"/>
          <a:lstStyle/>
          <a:p>
            <a:pPr lvl="0"/>
            <a:endParaRPr lang="zh-CN" altLang="en-US"/>
          </a:p>
          <a:p>
            <a:pPr lvl="0"/>
            <a:endParaRPr lang="zh-CN" altLang="en-US"/>
          </a:p>
        </p:txBody>
      </p:sp>
    </p:spTree>
    <p:extLst>
      <p:ext uri="{BB962C8B-B14F-4D97-AF65-F5344CB8AC3E}">
        <p14:creationId xmlns:p14="http://schemas.microsoft.com/office/powerpoint/2010/main" val="2385320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p:cNvSpPr>
          <p:nvPr>
            <p:ph type="sldImg"/>
          </p:nvPr>
        </p:nvSpPr>
        <p:spPr>
          <a:ln>
            <a:solidFill>
              <a:srgbClr val="000000"/>
            </a:solidFill>
          </a:ln>
        </p:spPr>
      </p:sp>
      <p:sp>
        <p:nvSpPr>
          <p:cNvPr id="75778"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24618203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p:cNvSpPr>
          <p:nvPr>
            <p:ph type="sldImg"/>
          </p:nvPr>
        </p:nvSpPr>
        <p:spPr>
          <a:ln>
            <a:solidFill>
              <a:srgbClr val="000000"/>
            </a:solidFill>
          </a:ln>
        </p:spPr>
      </p:sp>
      <p:sp>
        <p:nvSpPr>
          <p:cNvPr id="77826" name="文本占位符 2"/>
          <p:cNvSpPr>
            <a:spLocks noGrp="1"/>
          </p:cNvSpPr>
          <p:nvPr>
            <p:ph type="body"/>
          </p:nvPr>
        </p:nvSpPr>
        <p:spPr>
          <a:noFill/>
          <a:ln>
            <a:noFill/>
          </a:ln>
        </p:spPr>
        <p:txBody>
          <a:bodyPr lIns="91440" tIns="45720" rIns="91440" bIns="45720" anchor="t"/>
          <a:lstStyle/>
          <a:p>
            <a:pPr lvl="0"/>
            <a:endParaRPr lang="zh-CN" altLang="en-US"/>
          </a:p>
        </p:txBody>
      </p:sp>
    </p:spTree>
    <p:extLst>
      <p:ext uri="{BB962C8B-B14F-4D97-AF65-F5344CB8AC3E}">
        <p14:creationId xmlns:p14="http://schemas.microsoft.com/office/powerpoint/2010/main" val="137734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44267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0" y="4400550"/>
            <a:ext cx="6858000" cy="4032250"/>
          </a:xfrm>
        </p:spPr>
        <p:txBody>
          <a:bodyPr/>
          <a:lstStyle/>
          <a:p>
            <a:endParaRPr lang="en-US" altLang="zh-CN" dirty="0"/>
          </a:p>
        </p:txBody>
      </p:sp>
    </p:spTree>
    <p:extLst>
      <p:ext uri="{BB962C8B-B14F-4D97-AF65-F5344CB8AC3E}">
        <p14:creationId xmlns:p14="http://schemas.microsoft.com/office/powerpoint/2010/main" val="1589908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234451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3684117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2074669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0" y="4400550"/>
            <a:ext cx="6858000" cy="4032250"/>
          </a:xfrm>
        </p:spPr>
        <p:txBody>
          <a:bodyPr/>
          <a:lstStyle/>
          <a:p>
            <a:endParaRPr lang="zh-CN" altLang="en-US" dirty="0"/>
          </a:p>
        </p:txBody>
      </p:sp>
    </p:spTree>
    <p:extLst>
      <p:ext uri="{BB962C8B-B14F-4D97-AF65-F5344CB8AC3E}">
        <p14:creationId xmlns:p14="http://schemas.microsoft.com/office/powerpoint/2010/main" val="2344958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8181EF04-9C46-40D9-8990-022BFE175105}" type="slidenum">
              <a:rPr lang="zh-CN" altLang="en-US" smtClean="0"/>
              <a:t>85</a:t>
            </a:fld>
            <a:endParaRPr lang="zh-CN" altLang="en-US"/>
          </a:p>
        </p:txBody>
      </p:sp>
      <p:sp>
        <p:nvSpPr>
          <p:cNvPr id="5" name="备注占位符 2"/>
          <p:cNvSpPr>
            <a:spLocks noGrp="1"/>
          </p:cNvSpPr>
          <p:nvPr>
            <p:ph type="body" idx="3"/>
          </p:nvPr>
        </p:nvSpPr>
        <p:spPr>
          <a:xfrm>
            <a:off x="685800" y="4400550"/>
            <a:ext cx="5486400" cy="3600450"/>
          </a:xfrm>
        </p:spPr>
        <p:txBody>
          <a:bodyPr/>
          <a:lstStyle/>
          <a:p>
            <a:endParaRPr lang="zh-CN" altLang="en-US" dirty="0"/>
          </a:p>
        </p:txBody>
      </p:sp>
    </p:spTree>
    <p:extLst>
      <p:ext uri="{BB962C8B-B14F-4D97-AF65-F5344CB8AC3E}">
        <p14:creationId xmlns:p14="http://schemas.microsoft.com/office/powerpoint/2010/main" val="127955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extLst>
      <p:ext uri="{BB962C8B-B14F-4D97-AF65-F5344CB8AC3E}">
        <p14:creationId xmlns:p14="http://schemas.microsoft.com/office/powerpoint/2010/main" val="47803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extLst>
      <p:ext uri="{BB962C8B-B14F-4D97-AF65-F5344CB8AC3E}">
        <p14:creationId xmlns:p14="http://schemas.microsoft.com/office/powerpoint/2010/main" val="157457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xfrm>
            <a:off x="685800" y="4751424"/>
            <a:ext cx="5486400" cy="3600450"/>
          </a:xfrm>
        </p:spPr>
        <p:txBody>
          <a:bodyPr/>
          <a:lstStyle/>
          <a:p>
            <a:endParaRPr lang="zh-CN" altLang="en-US" sz="1600" dirty="0"/>
          </a:p>
        </p:txBody>
      </p:sp>
    </p:spTree>
    <p:extLst>
      <p:ext uri="{BB962C8B-B14F-4D97-AF65-F5344CB8AC3E}">
        <p14:creationId xmlns:p14="http://schemas.microsoft.com/office/powerpoint/2010/main" val="295131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LOGO" descr="E:\宣传资料\LOGO\知网logo - 副本.png知网logo - 副本"/>
          <p:cNvPicPr>
            <a:picLocks noChangeAspect="1"/>
          </p:cNvPicPr>
          <p:nvPr userDrawn="1"/>
        </p:nvPicPr>
        <p:blipFill>
          <a:blip r:embed="rId2"/>
          <a:srcRect/>
          <a:stretch>
            <a:fillRect/>
          </a:stretch>
        </p:blipFill>
        <p:spPr>
          <a:xfrm>
            <a:off x="10380980" y="202565"/>
            <a:ext cx="1560830" cy="518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5" name="矩形"/>
          <p:cNvSpPr/>
          <p:nvPr userDrawn="1"/>
        </p:nvSpPr>
        <p:spPr>
          <a:xfrm>
            <a:off x="0" y="4196437"/>
            <a:ext cx="12192000" cy="21245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pic>
        <p:nvPicPr>
          <p:cNvPr id="11" name="图片"/>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6744" y="1201956"/>
            <a:ext cx="5509514" cy="450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占位符"/>
          <p:cNvSpPr>
            <a:spLocks noGrp="1"/>
          </p:cNvSpPr>
          <p:nvPr>
            <p:ph type="body" sz="quarter" idx="11" hasCustomPrompt="1"/>
          </p:nvPr>
        </p:nvSpPr>
        <p:spPr>
          <a:xfrm>
            <a:off x="5924550" y="4495728"/>
            <a:ext cx="6267449" cy="861774"/>
          </a:xfrm>
          <a:prstGeom prst="rect">
            <a:avLst/>
          </a:prstGeom>
        </p:spPr>
        <p:txBody>
          <a:bodyPr wrap="square" anchor="ctr">
            <a:spAutoFit/>
          </a:bodyPr>
          <a:lstStyle>
            <a:lvl1pPr marL="0" indent="0" algn="ctr">
              <a:lnSpc>
                <a:spcPct val="100000"/>
              </a:lnSpc>
              <a:buNone/>
              <a:defRPr lang="zh-CN" altLang="en-US" sz="5000" b="1" spc="600" dirty="0">
                <a:solidFill>
                  <a:schemeClr val="bg1"/>
                </a:solidFill>
                <a:latin typeface="+mn-ea"/>
              </a:defRPr>
            </a:lvl1pPr>
          </a:lstStyle>
          <a:p>
            <a:pPr marL="0" lvl="0"/>
            <a:r>
              <a:rPr lang="zh-CN" altLang="en-US" dirty="0" smtClean="0"/>
              <a:t>添加标题</a:t>
            </a:r>
            <a:endParaRPr lang="zh-CN" altLang="en-US" dirty="0"/>
          </a:p>
        </p:txBody>
      </p:sp>
      <p:sp>
        <p:nvSpPr>
          <p:cNvPr id="12" name="数字占位符"/>
          <p:cNvSpPr>
            <a:spLocks noGrp="1"/>
          </p:cNvSpPr>
          <p:nvPr>
            <p:ph type="body" sz="quarter" idx="10" hasCustomPrompt="1"/>
          </p:nvPr>
        </p:nvSpPr>
        <p:spPr>
          <a:xfrm>
            <a:off x="7365999" y="871113"/>
            <a:ext cx="2726267" cy="2862322"/>
          </a:xfrm>
          <a:prstGeom prst="rect">
            <a:avLst/>
          </a:prstGeom>
          <a:noFill/>
        </p:spPr>
        <p:txBody>
          <a:bodyPr wrap="square" rtlCol="0" anchor="ctr">
            <a:spAutoFit/>
          </a:bodyPr>
          <a:lstStyle>
            <a:lvl1pPr marL="0" indent="0" algn="ctr">
              <a:lnSpc>
                <a:spcPct val="100000"/>
              </a:lnSpc>
              <a:buFontTx/>
              <a:buNone/>
              <a:defRPr lang="zh-CN" altLang="en-US" sz="18000" i="0" u="none" dirty="0">
                <a:solidFill>
                  <a:schemeClr val="accent1"/>
                </a:solidFill>
                <a:effectLst/>
                <a:latin typeface="Impact" panose="020B0806030902050204" pitchFamily="34" charset="0"/>
              </a:defRPr>
            </a:lvl1pPr>
          </a:lstStyle>
          <a:p>
            <a:pPr marL="0" lvl="0"/>
            <a:r>
              <a:rPr lang="en-US" altLang="zh-CN" dirty="0" smtClean="0"/>
              <a:t>01</a:t>
            </a:r>
            <a:endParaRPr lang="zh-CN" altLang="en-US" dirty="0"/>
          </a:p>
        </p:txBody>
      </p:sp>
      <p:sp>
        <p:nvSpPr>
          <p:cNvPr id="4" name="图片占位符"/>
          <p:cNvSpPr>
            <a:spLocks noGrp="1"/>
          </p:cNvSpPr>
          <p:nvPr>
            <p:ph type="pic" sz="quarter" idx="12"/>
          </p:nvPr>
        </p:nvSpPr>
        <p:spPr>
          <a:xfrm>
            <a:off x="1137642" y="1429930"/>
            <a:ext cx="4680000" cy="2952000"/>
          </a:xfrm>
          <a:prstGeom prst="rect">
            <a:avLst/>
          </a:prstGeom>
        </p:spPr>
        <p:txBody>
          <a:bodyPr/>
          <a:lstStyle>
            <a:lvl1pPr marL="0" indent="0">
              <a:buFontTx/>
              <a:buNone/>
              <a:defRPr/>
            </a:lvl1pPr>
          </a:lstStyle>
          <a:p>
            <a:endParaRPr lang="zh-CN" altLang="en-US" dirty="0"/>
          </a:p>
        </p:txBody>
      </p:sp>
      <p:sp>
        <p:nvSpPr>
          <p:cNvPr id="14" name="文本占位符"/>
          <p:cNvSpPr>
            <a:spLocks noGrp="1"/>
          </p:cNvSpPr>
          <p:nvPr>
            <p:ph type="body" sz="quarter" idx="14" hasCustomPrompt="1"/>
          </p:nvPr>
        </p:nvSpPr>
        <p:spPr>
          <a:xfrm>
            <a:off x="5681096" y="5524823"/>
            <a:ext cx="6426414" cy="553998"/>
          </a:xfrm>
          <a:prstGeom prst="rect">
            <a:avLst/>
          </a:prstGeom>
        </p:spPr>
        <p:txBody>
          <a:bodyPr wrap="square" anchor="ctr">
            <a:spAutoFit/>
          </a:bodyPr>
          <a:lstStyle>
            <a:lvl1pPr marL="0" indent="0" algn="ctr">
              <a:lnSpc>
                <a:spcPct val="150000"/>
              </a:lnSpc>
              <a:buNone/>
              <a:defRPr sz="2000" spc="120" baseline="0">
                <a:solidFill>
                  <a:schemeClr val="bg1"/>
                </a:solidFill>
              </a:defRPr>
            </a:lvl1pPr>
          </a:lstStyle>
          <a:p>
            <a:pPr lvl="0"/>
            <a:r>
              <a:rPr lang="zh-CN" altLang="en-US" dirty="0" smtClean="0"/>
              <a:t>单击此处添加您的文字内容，或复制文本粘贴至此</a:t>
            </a:r>
            <a:endParaRPr lang="zh-CN" altLang="en-US" dirty="0"/>
          </a:p>
        </p:txBody>
      </p:sp>
      <p:sp>
        <p:nvSpPr>
          <p:cNvPr id="15" name="矩形"/>
          <p:cNvSpPr/>
          <p:nvPr userDrawn="1"/>
        </p:nvSpPr>
        <p:spPr>
          <a:xfrm>
            <a:off x="7574664" y="3572928"/>
            <a:ext cx="2300630" cy="18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LOGO" descr="E:\宣传资料\LOGO\知网logo - 副本.png知网logo - 副本"/>
          <p:cNvPicPr>
            <a:picLocks noChangeAspect="1"/>
          </p:cNvPicPr>
          <p:nvPr userDrawn="1"/>
        </p:nvPicPr>
        <p:blipFill>
          <a:blip r:embed="rId3"/>
          <a:srcRect/>
          <a:stretch>
            <a:fillRect/>
          </a:stretch>
        </p:blipFill>
        <p:spPr>
          <a:xfrm>
            <a:off x="10380980" y="202565"/>
            <a:ext cx="1560830" cy="518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9" presetClass="entr" presetSubtype="0" fill="hold" grpId="0" nodeType="with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750"/>
                                        <p:tgtEl>
                                          <p:spTgt spid="4"/>
                                        </p:tgtEl>
                                      </p:cBhvr>
                                    </p:animEffect>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par>
                          <p:cTn id="23" fill="hold">
                            <p:stCondLst>
                              <p:cond delay="1500"/>
                            </p:stCondLst>
                            <p:childTnLst>
                              <p:par>
                                <p:cTn id="24" presetID="9"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14">
                                            <p:txEl>
                                              <p:pRg st="0" end="0"/>
                                            </p:txEl>
                                          </p:spTgt>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tmplLst>
          <p:tmpl>
            <p:tnLst>
              <p:par>
                <p:cTn presetID="9"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dissolve">
                      <p:cBhvr>
                        <p:cTn dur="500"/>
                        <p:tgtEl>
                          <p:spTgt spid="8"/>
                        </p:tgtEl>
                      </p:cBhvr>
                    </p:animEffect>
                  </p:childTnLst>
                </p:cTn>
              </p:par>
            </p:tnLst>
          </p:tmpl>
        </p:tmplLst>
      </p:bldP>
      <p:bldP spid="12" grpId="0">
        <p:tmplLst>
          <p:tmpl>
            <p:tnLst>
              <p:par>
                <p:cTn presetID="2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childTnLst>
                </p:cTn>
              </p:par>
            </p:tnLst>
          </p:tmpl>
        </p:tmplLst>
      </p:bldP>
      <p:bldP spid="4" grpId="0"/>
      <p:bldP spid="14" grpId="0" build="p">
        <p:tmplLst>
          <p:tmpl lvl="1">
            <p:tnLst>
              <p:par>
                <p:cTn presetID="42"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7" name="矩形"/>
          <p:cNvSpPr/>
          <p:nvPr userDrawn="1"/>
        </p:nvSpPr>
        <p:spPr>
          <a:xfrm>
            <a:off x="-737" y="92599"/>
            <a:ext cx="817284" cy="752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71C1C"/>
              </a:solidFill>
            </a:endParaRPr>
          </a:p>
        </p:txBody>
      </p:sp>
      <p:sp>
        <p:nvSpPr>
          <p:cNvPr id="5" name="标题占位符"/>
          <p:cNvSpPr>
            <a:spLocks noGrp="1"/>
          </p:cNvSpPr>
          <p:nvPr>
            <p:ph type="body" sz="quarter" idx="10" hasCustomPrompt="1"/>
          </p:nvPr>
        </p:nvSpPr>
        <p:spPr>
          <a:xfrm>
            <a:off x="1231562" y="178229"/>
            <a:ext cx="8629499" cy="630942"/>
          </a:xfrm>
          <a:prstGeom prst="rect">
            <a:avLst/>
          </a:prstGeom>
        </p:spPr>
        <p:txBody>
          <a:bodyPr wrap="square" anchor="ctr">
            <a:spAutoFit/>
          </a:bodyPr>
          <a:lstStyle>
            <a:lvl1pPr marL="0" indent="0" algn="l">
              <a:lnSpc>
                <a:spcPct val="100000"/>
              </a:lnSpc>
              <a:buFontTx/>
              <a:buNone/>
              <a:defRPr lang="zh-CN" altLang="en-US" sz="3500" b="1" spc="300" dirty="0" smtClean="0">
                <a:solidFill>
                  <a:schemeClr val="tx1">
                    <a:lumMod val="95000"/>
                    <a:lumOff val="5000"/>
                  </a:schemeClr>
                </a:solidFill>
                <a:latin typeface="+mn-ea"/>
              </a:defRPr>
            </a:lvl1pPr>
          </a:lstStyle>
          <a:p>
            <a:pPr marL="0" lvl="0"/>
            <a:r>
              <a:rPr lang="zh-CN" altLang="en-US" dirty="0" smtClean="0"/>
              <a:t>点击添加标题</a:t>
            </a:r>
          </a:p>
        </p:txBody>
      </p:sp>
      <p:cxnSp>
        <p:nvCxnSpPr>
          <p:cNvPr id="9" name="直接连接符"/>
          <p:cNvCxnSpPr/>
          <p:nvPr userDrawn="1"/>
        </p:nvCxnSpPr>
        <p:spPr>
          <a:xfrm flipV="1">
            <a:off x="1050925" y="801370"/>
            <a:ext cx="5724042" cy="1905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图标"/>
          <p:cNvSpPr>
            <a:spLocks noEditPoints="1" noChangeArrowheads="1"/>
          </p:cNvSpPr>
          <p:nvPr userDrawn="1"/>
        </p:nvSpPr>
        <p:spPr bwMode="auto">
          <a:xfrm>
            <a:off x="246082" y="256630"/>
            <a:ext cx="335854" cy="447804"/>
          </a:xfrm>
          <a:custGeom>
            <a:avLst/>
            <a:gdLst>
              <a:gd name="T0" fmla="*/ 2147483647 w 77"/>
              <a:gd name="T1" fmla="*/ 0 h 106"/>
              <a:gd name="T2" fmla="*/ 2147483647 w 77"/>
              <a:gd name="T3" fmla="*/ 0 h 106"/>
              <a:gd name="T4" fmla="*/ 2147483647 w 77"/>
              <a:gd name="T5" fmla="*/ 2147483647 h 106"/>
              <a:gd name="T6" fmla="*/ 2147483647 w 77"/>
              <a:gd name="T7" fmla="*/ 2147483647 h 106"/>
              <a:gd name="T8" fmla="*/ 2147483647 w 77"/>
              <a:gd name="T9" fmla="*/ 2147483647 h 106"/>
              <a:gd name="T10" fmla="*/ 2147483647 w 77"/>
              <a:gd name="T11" fmla="*/ 2147483647 h 106"/>
              <a:gd name="T12" fmla="*/ 2147483647 w 77"/>
              <a:gd name="T13" fmla="*/ 2147483647 h 106"/>
              <a:gd name="T14" fmla="*/ 2147483647 w 77"/>
              <a:gd name="T15" fmla="*/ 2147483647 h 106"/>
              <a:gd name="T16" fmla="*/ 2147483647 w 77"/>
              <a:gd name="T17" fmla="*/ 2147483647 h 106"/>
              <a:gd name="T18" fmla="*/ 2147483647 w 77"/>
              <a:gd name="T19" fmla="*/ 2147483647 h 106"/>
              <a:gd name="T20" fmla="*/ 2147483647 w 77"/>
              <a:gd name="T21" fmla="*/ 2147483647 h 106"/>
              <a:gd name="T22" fmla="*/ 2147483647 w 77"/>
              <a:gd name="T23" fmla="*/ 2147483647 h 106"/>
              <a:gd name="T24" fmla="*/ 0 w 77"/>
              <a:gd name="T25" fmla="*/ 2147483647 h 106"/>
              <a:gd name="T26" fmla="*/ 0 w 77"/>
              <a:gd name="T27" fmla="*/ 2147483647 h 106"/>
              <a:gd name="T28" fmla="*/ 2147483647 w 77"/>
              <a:gd name="T29" fmla="*/ 0 h 106"/>
              <a:gd name="T30" fmla="*/ 2147483647 w 77"/>
              <a:gd name="T31" fmla="*/ 2147483647 h 106"/>
              <a:gd name="T32" fmla="*/ 2147483647 w 77"/>
              <a:gd name="T33" fmla="*/ 2147483647 h 106"/>
              <a:gd name="T34" fmla="*/ 2147483647 w 77"/>
              <a:gd name="T35" fmla="*/ 2147483647 h 106"/>
              <a:gd name="T36" fmla="*/ 2147483647 w 77"/>
              <a:gd name="T37" fmla="*/ 2147483647 h 106"/>
              <a:gd name="T38" fmla="*/ 2147483647 w 77"/>
              <a:gd name="T39" fmla="*/ 2147483647 h 106"/>
              <a:gd name="T40" fmla="*/ 2147483647 w 77"/>
              <a:gd name="T41" fmla="*/ 2147483647 h 106"/>
              <a:gd name="T42" fmla="*/ 2147483647 w 77"/>
              <a:gd name="T43" fmla="*/ 2147483647 h 106"/>
              <a:gd name="T44" fmla="*/ 2147483647 w 77"/>
              <a:gd name="T45" fmla="*/ 2147483647 h 106"/>
              <a:gd name="T46" fmla="*/ 2147483647 w 77"/>
              <a:gd name="T47" fmla="*/ 2147483647 h 106"/>
              <a:gd name="T48" fmla="*/ 2147483647 w 77"/>
              <a:gd name="T49" fmla="*/ 2147483647 h 106"/>
              <a:gd name="T50" fmla="*/ 2147483647 w 77"/>
              <a:gd name="T51" fmla="*/ 2147483647 h 106"/>
              <a:gd name="T52" fmla="*/ 2147483647 w 77"/>
              <a:gd name="T53" fmla="*/ 2147483647 h 106"/>
              <a:gd name="T54" fmla="*/ 2147483647 w 77"/>
              <a:gd name="T55" fmla="*/ 2147483647 h 106"/>
              <a:gd name="T56" fmla="*/ 2147483647 w 77"/>
              <a:gd name="T57" fmla="*/ 2147483647 h 106"/>
              <a:gd name="T58" fmla="*/ 2147483647 w 77"/>
              <a:gd name="T59" fmla="*/ 2147483647 h 106"/>
              <a:gd name="T60" fmla="*/ 2147483647 w 77"/>
              <a:gd name="T61" fmla="*/ 2147483647 h 106"/>
              <a:gd name="T62" fmla="*/ 2147483647 w 77"/>
              <a:gd name="T63" fmla="*/ 2147483647 h 106"/>
              <a:gd name="T64" fmla="*/ 2147483647 w 77"/>
              <a:gd name="T65" fmla="*/ 2147483647 h 106"/>
              <a:gd name="T66" fmla="*/ 2147483647 w 77"/>
              <a:gd name="T67" fmla="*/ 2147483647 h 106"/>
              <a:gd name="T68" fmla="*/ 2147483647 w 77"/>
              <a:gd name="T69" fmla="*/ 2147483647 h 106"/>
              <a:gd name="T70" fmla="*/ 2147483647 w 77"/>
              <a:gd name="T71" fmla="*/ 2147483647 h 106"/>
              <a:gd name="T72" fmla="*/ 2147483647 w 77"/>
              <a:gd name="T73" fmla="*/ 2147483647 h 106"/>
              <a:gd name="T74" fmla="*/ 2147483647 w 77"/>
              <a:gd name="T75" fmla="*/ 2147483647 h 106"/>
              <a:gd name="T76" fmla="*/ 2147483647 w 77"/>
              <a:gd name="T77" fmla="*/ 2147483647 h 106"/>
              <a:gd name="T78" fmla="*/ 2147483647 w 77"/>
              <a:gd name="T79" fmla="*/ 2147483647 h 106"/>
              <a:gd name="T80" fmla="*/ 2147483647 w 77"/>
              <a:gd name="T81" fmla="*/ 2147483647 h 106"/>
              <a:gd name="T82" fmla="*/ 2147483647 w 77"/>
              <a:gd name="T83" fmla="*/ 2147483647 h 106"/>
              <a:gd name="T84" fmla="*/ 2147483647 w 77"/>
              <a:gd name="T85" fmla="*/ 2147483647 h 106"/>
              <a:gd name="T86" fmla="*/ 2147483647 w 77"/>
              <a:gd name="T87" fmla="*/ 2147483647 h 106"/>
              <a:gd name="T88" fmla="*/ 2147483647 w 77"/>
              <a:gd name="T89" fmla="*/ 2147483647 h 106"/>
              <a:gd name="T90" fmla="*/ 2147483647 w 77"/>
              <a:gd name="T91" fmla="*/ 2147483647 h 106"/>
              <a:gd name="T92" fmla="*/ 2147483647 w 77"/>
              <a:gd name="T93" fmla="*/ 2147483647 h 106"/>
              <a:gd name="T94" fmla="*/ 2147483647 w 77"/>
              <a:gd name="T95" fmla="*/ 2147483647 h 106"/>
              <a:gd name="T96" fmla="*/ 2147483647 w 77"/>
              <a:gd name="T97" fmla="*/ 2147483647 h 106"/>
              <a:gd name="T98" fmla="*/ 2147483647 w 77"/>
              <a:gd name="T99" fmla="*/ 2147483647 h 106"/>
              <a:gd name="T100" fmla="*/ 2147483647 w 77"/>
              <a:gd name="T101" fmla="*/ 2147483647 h 106"/>
              <a:gd name="T102" fmla="*/ 2147483647 w 77"/>
              <a:gd name="T103" fmla="*/ 2147483647 h 106"/>
              <a:gd name="T104" fmla="*/ 2147483647 w 77"/>
              <a:gd name="T105" fmla="*/ 2147483647 h 106"/>
              <a:gd name="T106" fmla="*/ 2147483647 w 77"/>
              <a:gd name="T107" fmla="*/ 2147483647 h 106"/>
              <a:gd name="T108" fmla="*/ 2147483647 w 77"/>
              <a:gd name="T109" fmla="*/ 2147483647 h 1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7"/>
              <a:gd name="T166" fmla="*/ 0 h 106"/>
              <a:gd name="T167" fmla="*/ 77 w 77"/>
              <a:gd name="T168" fmla="*/ 106 h 1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7" h="106">
                <a:moveTo>
                  <a:pt x="8" y="0"/>
                </a:moveTo>
                <a:cubicBezTo>
                  <a:pt x="64" y="0"/>
                  <a:pt x="64" y="0"/>
                  <a:pt x="64" y="0"/>
                </a:cubicBezTo>
                <a:cubicBezTo>
                  <a:pt x="69" y="0"/>
                  <a:pt x="73" y="4"/>
                  <a:pt x="73" y="9"/>
                </a:cubicBezTo>
                <a:cubicBezTo>
                  <a:pt x="73" y="62"/>
                  <a:pt x="73" y="62"/>
                  <a:pt x="73" y="62"/>
                </a:cubicBezTo>
                <a:cubicBezTo>
                  <a:pt x="63" y="60"/>
                  <a:pt x="63" y="60"/>
                  <a:pt x="63" y="60"/>
                </a:cubicBezTo>
                <a:cubicBezTo>
                  <a:pt x="63" y="56"/>
                  <a:pt x="63" y="56"/>
                  <a:pt x="63" y="56"/>
                </a:cubicBezTo>
                <a:cubicBezTo>
                  <a:pt x="63" y="11"/>
                  <a:pt x="63" y="11"/>
                  <a:pt x="63" y="11"/>
                </a:cubicBezTo>
                <a:cubicBezTo>
                  <a:pt x="9" y="11"/>
                  <a:pt x="9" y="11"/>
                  <a:pt x="9" y="11"/>
                </a:cubicBezTo>
                <a:cubicBezTo>
                  <a:pt x="9" y="87"/>
                  <a:pt x="9" y="87"/>
                  <a:pt x="9" y="87"/>
                </a:cubicBezTo>
                <a:cubicBezTo>
                  <a:pt x="36" y="87"/>
                  <a:pt x="36" y="87"/>
                  <a:pt x="36" y="87"/>
                </a:cubicBezTo>
                <a:cubicBezTo>
                  <a:pt x="40" y="96"/>
                  <a:pt x="40" y="96"/>
                  <a:pt x="40" y="96"/>
                </a:cubicBezTo>
                <a:cubicBezTo>
                  <a:pt x="8" y="96"/>
                  <a:pt x="8" y="96"/>
                  <a:pt x="8" y="96"/>
                </a:cubicBezTo>
                <a:cubicBezTo>
                  <a:pt x="4" y="96"/>
                  <a:pt x="0" y="93"/>
                  <a:pt x="0" y="88"/>
                </a:cubicBezTo>
                <a:cubicBezTo>
                  <a:pt x="0" y="9"/>
                  <a:pt x="0" y="9"/>
                  <a:pt x="0" y="9"/>
                </a:cubicBezTo>
                <a:cubicBezTo>
                  <a:pt x="0" y="4"/>
                  <a:pt x="4" y="0"/>
                  <a:pt x="8" y="0"/>
                </a:cubicBezTo>
                <a:close/>
                <a:moveTo>
                  <a:pt x="16" y="47"/>
                </a:moveTo>
                <a:cubicBezTo>
                  <a:pt x="16" y="54"/>
                  <a:pt x="16" y="54"/>
                  <a:pt x="16" y="54"/>
                </a:cubicBezTo>
                <a:cubicBezTo>
                  <a:pt x="36" y="54"/>
                  <a:pt x="36" y="54"/>
                  <a:pt x="36" y="54"/>
                </a:cubicBezTo>
                <a:cubicBezTo>
                  <a:pt x="36" y="47"/>
                  <a:pt x="36" y="47"/>
                  <a:pt x="36" y="47"/>
                </a:cubicBezTo>
                <a:cubicBezTo>
                  <a:pt x="16" y="47"/>
                  <a:pt x="16" y="47"/>
                  <a:pt x="16" y="47"/>
                </a:cubicBezTo>
                <a:close/>
                <a:moveTo>
                  <a:pt x="16" y="34"/>
                </a:moveTo>
                <a:cubicBezTo>
                  <a:pt x="16" y="41"/>
                  <a:pt x="16" y="41"/>
                  <a:pt x="16" y="41"/>
                </a:cubicBezTo>
                <a:cubicBezTo>
                  <a:pt x="36" y="41"/>
                  <a:pt x="36" y="41"/>
                  <a:pt x="36" y="41"/>
                </a:cubicBezTo>
                <a:cubicBezTo>
                  <a:pt x="36" y="34"/>
                  <a:pt x="36" y="34"/>
                  <a:pt x="36" y="34"/>
                </a:cubicBezTo>
                <a:cubicBezTo>
                  <a:pt x="16" y="34"/>
                  <a:pt x="16" y="34"/>
                  <a:pt x="16" y="34"/>
                </a:cubicBezTo>
                <a:close/>
                <a:moveTo>
                  <a:pt x="16" y="21"/>
                </a:moveTo>
                <a:cubicBezTo>
                  <a:pt x="16" y="28"/>
                  <a:pt x="16" y="28"/>
                  <a:pt x="16" y="28"/>
                </a:cubicBezTo>
                <a:cubicBezTo>
                  <a:pt x="55" y="28"/>
                  <a:pt x="55" y="28"/>
                  <a:pt x="55" y="28"/>
                </a:cubicBezTo>
                <a:cubicBezTo>
                  <a:pt x="55" y="21"/>
                  <a:pt x="55" y="21"/>
                  <a:pt x="55" y="21"/>
                </a:cubicBezTo>
                <a:cubicBezTo>
                  <a:pt x="16" y="21"/>
                  <a:pt x="16" y="21"/>
                  <a:pt x="16" y="21"/>
                </a:cubicBezTo>
                <a:close/>
                <a:moveTo>
                  <a:pt x="47" y="42"/>
                </a:moveTo>
                <a:cubicBezTo>
                  <a:pt x="45" y="70"/>
                  <a:pt x="45" y="70"/>
                  <a:pt x="45" y="70"/>
                </a:cubicBezTo>
                <a:cubicBezTo>
                  <a:pt x="43" y="69"/>
                  <a:pt x="43" y="69"/>
                  <a:pt x="43" y="69"/>
                </a:cubicBezTo>
                <a:cubicBezTo>
                  <a:pt x="39" y="71"/>
                  <a:pt x="39" y="71"/>
                  <a:pt x="39" y="71"/>
                </a:cubicBezTo>
                <a:cubicBezTo>
                  <a:pt x="38" y="74"/>
                  <a:pt x="38" y="74"/>
                  <a:pt x="38" y="74"/>
                </a:cubicBezTo>
                <a:cubicBezTo>
                  <a:pt x="48" y="98"/>
                  <a:pt x="48" y="98"/>
                  <a:pt x="48" y="98"/>
                </a:cubicBezTo>
                <a:cubicBezTo>
                  <a:pt x="48" y="106"/>
                  <a:pt x="48" y="106"/>
                  <a:pt x="48" y="106"/>
                </a:cubicBezTo>
                <a:cubicBezTo>
                  <a:pt x="71" y="106"/>
                  <a:pt x="71" y="106"/>
                  <a:pt x="71" y="106"/>
                </a:cubicBezTo>
                <a:cubicBezTo>
                  <a:pt x="71" y="97"/>
                  <a:pt x="71" y="97"/>
                  <a:pt x="71" y="97"/>
                </a:cubicBezTo>
                <a:cubicBezTo>
                  <a:pt x="77" y="73"/>
                  <a:pt x="77" y="73"/>
                  <a:pt x="77" y="73"/>
                </a:cubicBezTo>
                <a:cubicBezTo>
                  <a:pt x="76" y="69"/>
                  <a:pt x="76" y="69"/>
                  <a:pt x="76" y="69"/>
                </a:cubicBezTo>
                <a:cubicBezTo>
                  <a:pt x="71" y="68"/>
                  <a:pt x="71" y="68"/>
                  <a:pt x="71" y="68"/>
                </a:cubicBezTo>
                <a:cubicBezTo>
                  <a:pt x="69" y="70"/>
                  <a:pt x="69" y="70"/>
                  <a:pt x="69" y="70"/>
                </a:cubicBezTo>
                <a:cubicBezTo>
                  <a:pt x="68" y="68"/>
                  <a:pt x="68" y="68"/>
                  <a:pt x="68" y="68"/>
                </a:cubicBezTo>
                <a:cubicBezTo>
                  <a:pt x="64" y="67"/>
                  <a:pt x="64" y="67"/>
                  <a:pt x="64" y="67"/>
                </a:cubicBezTo>
                <a:cubicBezTo>
                  <a:pt x="62" y="68"/>
                  <a:pt x="62" y="68"/>
                  <a:pt x="62" y="68"/>
                </a:cubicBezTo>
                <a:cubicBezTo>
                  <a:pt x="61" y="66"/>
                  <a:pt x="61" y="66"/>
                  <a:pt x="61" y="66"/>
                </a:cubicBezTo>
                <a:cubicBezTo>
                  <a:pt x="57" y="66"/>
                  <a:pt x="57" y="66"/>
                  <a:pt x="57" y="66"/>
                </a:cubicBezTo>
                <a:cubicBezTo>
                  <a:pt x="55" y="41"/>
                  <a:pt x="55" y="41"/>
                  <a:pt x="55" y="41"/>
                </a:cubicBezTo>
                <a:cubicBezTo>
                  <a:pt x="47" y="42"/>
                  <a:pt x="47" y="42"/>
                  <a:pt x="47" y="42"/>
                </a:cubicBezTo>
                <a:close/>
                <a:moveTo>
                  <a:pt x="25" y="4"/>
                </a:moveTo>
                <a:cubicBezTo>
                  <a:pt x="25" y="7"/>
                  <a:pt x="25" y="7"/>
                  <a:pt x="25" y="7"/>
                </a:cubicBezTo>
                <a:cubicBezTo>
                  <a:pt x="47" y="7"/>
                  <a:pt x="47" y="7"/>
                  <a:pt x="47" y="7"/>
                </a:cubicBezTo>
                <a:cubicBezTo>
                  <a:pt x="47" y="4"/>
                  <a:pt x="47" y="4"/>
                  <a:pt x="47" y="4"/>
                </a:cubicBezTo>
                <a:lnTo>
                  <a:pt x="25" y="4"/>
                </a:lnTo>
                <a:close/>
              </a:path>
            </a:pathLst>
          </a:custGeom>
          <a:solidFill>
            <a:schemeClr val="bg1"/>
          </a:solidFill>
          <a:ln>
            <a:noFill/>
          </a:ln>
        </p:spPr>
        <p:txBody>
          <a:bodyPr/>
          <a:lstStyle/>
          <a:p>
            <a:pPr fontAlgn="base">
              <a:spcBef>
                <a:spcPct val="0"/>
              </a:spcBef>
              <a:spcAft>
                <a:spcPct val="0"/>
              </a:spcAft>
            </a:pPr>
            <a:endParaRPr lang="zh-CN" altLang="en-US" sz="2400">
              <a:solidFill>
                <a:srgbClr val="000000"/>
              </a:solidFill>
              <a:latin typeface="Arial" panose="020B0604020202020204" pitchFamily="34" charset="0"/>
            </a:endParaRPr>
          </a:p>
        </p:txBody>
      </p:sp>
      <p:pic>
        <p:nvPicPr>
          <p:cNvPr id="2" name="LOGO" descr="E:\宣传资料\LOGO\知网logo - 副本.png知网logo - 副本"/>
          <p:cNvPicPr>
            <a:picLocks noChangeAspect="1"/>
          </p:cNvPicPr>
          <p:nvPr userDrawn="1"/>
        </p:nvPicPr>
        <p:blipFill>
          <a:blip r:embed="rId2"/>
          <a:srcRect/>
          <a:stretch>
            <a:fillRect/>
          </a:stretch>
        </p:blipFill>
        <p:spPr>
          <a:xfrm>
            <a:off x="10380980" y="202565"/>
            <a:ext cx="1560830" cy="518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170"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defRPr/>
            </a:pPr>
            <a:fld id="{DBF66AEF-310C-4DEF-B79E-0DF1F77886A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2019/5/10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3" name="图片"/>
          <p:cNvPicPr>
            <a:picLocks noChangeAspect="1"/>
          </p:cNvPicPr>
          <p:nvPr userDrawn="1"/>
        </p:nvPicPr>
        <p:blipFill rotWithShape="1">
          <a:blip r:embed="rId9" cstate="print">
            <a:extLst>
              <a:ext uri="{28A0092B-C50C-407E-A947-70E740481C1C}">
                <a14:useLocalDpi xmlns:a14="http://schemas.microsoft.com/office/drawing/2010/main" val="0"/>
              </a:ext>
            </a:extLst>
          </a:blip>
          <a:srcRect t="2" b="39"/>
          <a:stretch>
            <a:fillRect/>
          </a:stretch>
        </p:blipFill>
        <p:spPr>
          <a:xfrm>
            <a:off x="-600" y="0"/>
            <a:ext cx="121932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tags" Target="../tags/tag7.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p:cNvPicPr>
            <a:picLocks noChangeAspect="1"/>
          </p:cNvPicPr>
          <p:nvPr/>
        </p:nvPicPr>
        <p:blipFill rotWithShape="1">
          <a:blip r:embed="rId4" cstate="print">
            <a:extLst>
              <a:ext uri="{28A0092B-C50C-407E-A947-70E740481C1C}">
                <a14:useLocalDpi xmlns:a14="http://schemas.microsoft.com/office/drawing/2010/main" val="0"/>
              </a:ext>
            </a:extLst>
          </a:blip>
          <a:srcRect l="2985" t="9054" r="2975" b="35261"/>
          <a:stretch>
            <a:fillRect/>
          </a:stretch>
        </p:blipFill>
        <p:spPr>
          <a:xfrm flipH="1">
            <a:off x="0" y="5715"/>
            <a:ext cx="12193200" cy="4572000"/>
          </a:xfrm>
          <a:prstGeom prst="rect">
            <a:avLst/>
          </a:prstGeom>
          <a:noFill/>
          <a:ln>
            <a:noFill/>
          </a:ln>
        </p:spPr>
      </p:pic>
      <p:sp>
        <p:nvSpPr>
          <p:cNvPr id="18" name="图形"/>
          <p:cNvSpPr/>
          <p:nvPr/>
        </p:nvSpPr>
        <p:spPr bwMode="auto">
          <a:xfrm rot="10800000">
            <a:off x="4250866" y="2927097"/>
            <a:ext cx="3690263" cy="1562076"/>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chemeClr val="accent1"/>
          </a:solidFill>
          <a:ln w="9525" cap="flat">
            <a:noFill/>
            <a:prstDash val="solid"/>
            <a:miter lim="800000"/>
          </a:ln>
          <a:effectLst/>
        </p:spPr>
        <p:txBody>
          <a:bodyPr vert="horz" wrap="square" lIns="91440" tIns="45720" rIns="91440" bIns="45720" numCol="1" anchor="t" anchorCtr="0" compatLnSpc="1"/>
          <a:lstStyle/>
          <a:p>
            <a:endParaRPr lang="zh-CN" altLang="en-US">
              <a:solidFill>
                <a:srgbClr val="C00000"/>
              </a:solidFill>
              <a:latin typeface="+mn-ea"/>
            </a:endParaRPr>
          </a:p>
        </p:txBody>
      </p:sp>
      <p:sp>
        <p:nvSpPr>
          <p:cNvPr id="8" name="标题"/>
          <p:cNvSpPr txBox="1"/>
          <p:nvPr/>
        </p:nvSpPr>
        <p:spPr>
          <a:xfrm>
            <a:off x="1530669" y="5031102"/>
            <a:ext cx="9130665" cy="860425"/>
          </a:xfrm>
          <a:prstGeom prst="rect">
            <a:avLst/>
          </a:prstGeom>
          <a:noFill/>
          <a:effectLst/>
        </p:spPr>
        <p:txBody>
          <a:bodyPr wrap="none" rtlCol="0">
            <a:spAutoFit/>
          </a:bodyPr>
          <a:lstStyle/>
          <a:p>
            <a:pPr algn="ctr">
              <a:defRPr/>
            </a:pPr>
            <a:r>
              <a:rPr lang="zh-CN" altLang="en-US" sz="5000" b="1" spc="300" dirty="0">
                <a:solidFill>
                  <a:schemeClr val="tx1">
                    <a:lumMod val="95000"/>
                    <a:lumOff val="5000"/>
                  </a:schemeClr>
                </a:solidFill>
                <a:effectLst>
                  <a:outerShdw blurRad="50800" dist="38100" dir="2700000" algn="tl" rotWithShape="0">
                    <a:prstClr val="black">
                      <a:alpha val="40000"/>
                    </a:prstClr>
                  </a:outerShdw>
                </a:effectLst>
                <a:latin typeface="腾祥凌黑简" panose="01010104010101010101" charset="-122"/>
                <a:ea typeface="腾祥凌黑简" panose="01010104010101010101" charset="-122"/>
                <a:cs typeface="腾祥凌黑简" panose="01010104010101010101" charset="-122"/>
                <a:sym typeface="微软雅黑" panose="020B0503020204020204" pitchFamily="34" charset="-122"/>
              </a:rPr>
              <a:t>拓展</a:t>
            </a:r>
            <a:r>
              <a:rPr lang="en-US" altLang="zh-CN" sz="5000" b="1" spc="300" dirty="0">
                <a:solidFill>
                  <a:schemeClr val="tx1">
                    <a:lumMod val="95000"/>
                    <a:lumOff val="5000"/>
                  </a:schemeClr>
                </a:solidFill>
                <a:effectLst>
                  <a:outerShdw blurRad="50800" dist="38100" dir="2700000" algn="tl" rotWithShape="0">
                    <a:prstClr val="black">
                      <a:alpha val="40000"/>
                    </a:prstClr>
                  </a:outerShdw>
                </a:effectLst>
                <a:latin typeface="腾祥凌黑简" panose="01010104010101010101" charset="-122"/>
                <a:ea typeface="腾祥凌黑简" panose="01010104010101010101" charset="-122"/>
                <a:cs typeface="腾祥凌黑简" panose="01010104010101010101" charset="-122"/>
                <a:sym typeface="微软雅黑" panose="020B0503020204020204" pitchFamily="34" charset="-122"/>
              </a:rPr>
              <a:t>CNKI</a:t>
            </a:r>
            <a:r>
              <a:rPr lang="zh-CN" altLang="en-US" sz="5000" b="1" spc="300" dirty="0">
                <a:solidFill>
                  <a:schemeClr val="tx1">
                    <a:lumMod val="95000"/>
                    <a:lumOff val="5000"/>
                  </a:schemeClr>
                </a:solidFill>
                <a:effectLst>
                  <a:outerShdw blurRad="50800" dist="38100" dir="2700000" algn="tl" rotWithShape="0">
                    <a:prstClr val="black">
                      <a:alpha val="40000"/>
                    </a:prstClr>
                  </a:outerShdw>
                </a:effectLst>
                <a:latin typeface="腾祥凌黑简" panose="01010104010101010101" charset="-122"/>
                <a:ea typeface="腾祥凌黑简" panose="01010104010101010101" charset="-122"/>
                <a:cs typeface="腾祥凌黑简" panose="01010104010101010101" charset="-122"/>
                <a:sym typeface="微软雅黑" panose="020B0503020204020204" pitchFamily="34" charset="-122"/>
              </a:rPr>
              <a:t>应用</a:t>
            </a:r>
            <a:r>
              <a:rPr lang="zh-CN" altLang="en-US" sz="5000" b="1" spc="300" dirty="0" smtClean="0">
                <a:solidFill>
                  <a:schemeClr val="tx1">
                    <a:lumMod val="95000"/>
                    <a:lumOff val="5000"/>
                  </a:schemeClr>
                </a:solidFill>
                <a:effectLst>
                  <a:outerShdw blurRad="50800" dist="38100" dir="2700000" algn="tl" rotWithShape="0">
                    <a:prstClr val="black">
                      <a:alpha val="40000"/>
                    </a:prstClr>
                  </a:outerShdw>
                </a:effectLst>
                <a:latin typeface="腾祥凌黑简" panose="01010104010101010101" charset="-122"/>
                <a:ea typeface="腾祥凌黑简" panose="01010104010101010101" charset="-122"/>
                <a:cs typeface="腾祥凌黑简" panose="01010104010101010101" charset="-122"/>
                <a:sym typeface="微软雅黑" panose="020B0503020204020204" pitchFamily="34" charset="-122"/>
              </a:rPr>
              <a:t> </a:t>
            </a:r>
            <a:r>
              <a:rPr lang="zh-CN" sz="5000" b="1" spc="300" dirty="0" smtClean="0">
                <a:solidFill>
                  <a:schemeClr val="tx1">
                    <a:lumMod val="95000"/>
                    <a:lumOff val="5000"/>
                  </a:schemeClr>
                </a:solidFill>
                <a:effectLst>
                  <a:outerShdw blurRad="50800" dist="38100" dir="2700000" algn="tl" rotWithShape="0">
                    <a:prstClr val="black">
                      <a:alpha val="40000"/>
                    </a:prstClr>
                  </a:outerShdw>
                </a:effectLst>
                <a:latin typeface="腾祥凌黑简" panose="01010104010101010101" charset="-122"/>
                <a:ea typeface="腾祥凌黑简" panose="01010104010101010101" charset="-122"/>
                <a:cs typeface="腾祥凌黑简" panose="01010104010101010101" charset="-122"/>
                <a:sym typeface="微软雅黑" panose="020B0503020204020204" pitchFamily="34" charset="-122"/>
              </a:rPr>
              <a:t>洞悉学术科研</a:t>
            </a:r>
          </a:p>
        </p:txBody>
      </p:sp>
      <p:cxnSp>
        <p:nvCxnSpPr>
          <p:cNvPr id="6" name="直接连接符"/>
          <p:cNvCxnSpPr/>
          <p:nvPr/>
        </p:nvCxnSpPr>
        <p:spPr>
          <a:xfrm>
            <a:off x="945777" y="4820427"/>
            <a:ext cx="1030044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p:cNvCxnSpPr/>
          <p:nvPr/>
        </p:nvCxnSpPr>
        <p:spPr>
          <a:xfrm>
            <a:off x="945777" y="6667376"/>
            <a:ext cx="1030044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p:cNvSpPr/>
          <p:nvPr/>
        </p:nvSpPr>
        <p:spPr>
          <a:xfrm>
            <a:off x="-600" y="4224368"/>
            <a:ext cx="12193199" cy="35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
          <p:cNvSpPr/>
          <p:nvPr/>
        </p:nvSpPr>
        <p:spPr>
          <a:xfrm>
            <a:off x="3670977" y="6095048"/>
            <a:ext cx="5301451" cy="400110"/>
          </a:xfrm>
          <a:prstGeom prst="rect">
            <a:avLst/>
          </a:prstGeom>
        </p:spPr>
        <p:txBody>
          <a:bodyPr wrap="none">
            <a:spAutoFit/>
          </a:bodyPr>
          <a:lstStyle/>
          <a:p>
            <a:pPr algn="ctr"/>
            <a:r>
              <a:rPr lang="zh-CN" altLang="en-US" sz="2000" b="1" spc="100" dirty="0" smtClean="0">
                <a:solidFill>
                  <a:schemeClr val="tx1">
                    <a:lumMod val="95000"/>
                    <a:lumOff val="5000"/>
                  </a:schemeClr>
                </a:solidFill>
                <a:latin typeface="+mn-ea"/>
              </a:rPr>
              <a:t>同方知网（北京）技术有限公司四川分公司</a:t>
            </a:r>
            <a:endParaRPr lang="zh-CN" altLang="en-US" sz="2000" b="1" spc="100" dirty="0">
              <a:solidFill>
                <a:schemeClr val="tx1">
                  <a:lumMod val="95000"/>
                  <a:lumOff val="5000"/>
                </a:schemeClr>
              </a:solidFill>
              <a:latin typeface="+mn-ea"/>
            </a:endParaRPr>
          </a:p>
        </p:txBody>
      </p:sp>
      <p:sp>
        <p:nvSpPr>
          <p:cNvPr id="16" name="图标"/>
          <p:cNvSpPr>
            <a:spLocks noEditPoints="1"/>
          </p:cNvSpPr>
          <p:nvPr/>
        </p:nvSpPr>
        <p:spPr bwMode="auto">
          <a:xfrm>
            <a:off x="2441558" y="6111584"/>
            <a:ext cx="380486" cy="382087"/>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mn-ea"/>
            </a:endParaRPr>
          </a:p>
        </p:txBody>
      </p:sp>
      <p:sp>
        <p:nvSpPr>
          <p:cNvPr id="17" name="标题"/>
          <p:cNvSpPr txBox="1"/>
          <p:nvPr/>
        </p:nvSpPr>
        <p:spPr>
          <a:xfrm>
            <a:off x="5071111" y="3184348"/>
            <a:ext cx="2049780" cy="1245235"/>
          </a:xfrm>
          <a:prstGeom prst="rect">
            <a:avLst/>
          </a:prstGeom>
          <a:noFill/>
          <a:effectLst/>
        </p:spPr>
        <p:txBody>
          <a:bodyPr wrap="none" rtlCol="0">
            <a:spAutoFit/>
          </a:bodyPr>
          <a:lstStyle/>
          <a:p>
            <a:pPr algn="ctr">
              <a:defRPr/>
            </a:pPr>
            <a:r>
              <a:rPr lang="en-US" altLang="zh-CN" sz="7500" dirty="0" smtClean="0">
                <a:solidFill>
                  <a:schemeClr val="bg1"/>
                </a:solidFill>
                <a:effectLst>
                  <a:outerShdw blurRad="50800" dist="38100" dir="5400000" algn="t" rotWithShape="0">
                    <a:prstClr val="black">
                      <a:alpha val="40000"/>
                    </a:prstClr>
                  </a:outerShdw>
                </a:effectLst>
                <a:latin typeface="Impact" panose="020B0806030902050204" pitchFamily="34" charset="0"/>
                <a:ea typeface="黑体" panose="02010609060101010101" pitchFamily="49" charset="-122"/>
                <a:sym typeface="微软雅黑" panose="020B0503020204020204" pitchFamily="34" charset="-122"/>
              </a:rPr>
              <a:t>2019</a:t>
            </a:r>
          </a:p>
        </p:txBody>
      </p:sp>
      <p:pic>
        <p:nvPicPr>
          <p:cNvPr id="2" name="图片 1" descr="知网logo - 副本"/>
          <p:cNvPicPr>
            <a:picLocks noChangeAspect="1"/>
          </p:cNvPicPr>
          <p:nvPr/>
        </p:nvPicPr>
        <p:blipFill>
          <a:blip r:embed="rId5"/>
          <a:stretch>
            <a:fillRect/>
          </a:stretch>
        </p:blipFill>
        <p:spPr>
          <a:xfrm>
            <a:off x="10240010" y="193040"/>
            <a:ext cx="1689735" cy="56134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23" presetClass="entr" presetSubtype="3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6*min(max(#ppt_w*#ppt_h,.3),1)-7.4)/-.7*#ppt_w"/>
                                          </p:val>
                                        </p:tav>
                                        <p:tav tm="100000">
                                          <p:val>
                                            <p:strVal val="#ppt_w"/>
                                          </p:val>
                                        </p:tav>
                                      </p:tavLst>
                                    </p:anim>
                                    <p:anim calcmode="lin" valueType="num">
                                      <p:cBhvr>
                                        <p:cTn id="20" dur="500" fill="hold"/>
                                        <p:tgtEl>
                                          <p:spTgt spid="17"/>
                                        </p:tgtEl>
                                        <p:attrNameLst>
                                          <p:attrName>ppt_h</p:attrName>
                                        </p:attrNameLst>
                                      </p:cBhvr>
                                      <p:tavLst>
                                        <p:tav tm="0">
                                          <p:val>
                                            <p:strVal val="(6*min(max(#ppt_w*#ppt_h,.3),1)-7.4)/-.7*#ppt_h"/>
                                          </p:val>
                                        </p:tav>
                                        <p:tav tm="100000">
                                          <p:val>
                                            <p:strVal val="#ppt_h"/>
                                          </p:val>
                                        </p:tav>
                                      </p:tavLst>
                                    </p:anim>
                                    <p:anim calcmode="lin" valueType="num">
                                      <p:cBhvr>
                                        <p:cTn id="21" dur="500" fill="hold"/>
                                        <p:tgtEl>
                                          <p:spTgt spid="17"/>
                                        </p:tgtEl>
                                        <p:attrNameLst>
                                          <p:attrName>ppt_x</p:attrName>
                                        </p:attrNameLst>
                                      </p:cBhvr>
                                      <p:tavLst>
                                        <p:tav tm="0">
                                          <p:val>
                                            <p:fltVal val="0.5"/>
                                          </p:val>
                                        </p:tav>
                                        <p:tav tm="100000">
                                          <p:val>
                                            <p:strVal val="#ppt_x"/>
                                          </p:val>
                                        </p:tav>
                                      </p:tavLst>
                                    </p:anim>
                                    <p:anim calcmode="lin" valueType="num">
                                      <p:cBhvr>
                                        <p:cTn id="22"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37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4200"/>
                            </p:stCondLst>
                            <p:childTnLst>
                              <p:par>
                                <p:cTn id="45" presetID="16" presetClass="entr" presetSubtype="37"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out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bldLvl="0" animBg="1"/>
      <p:bldP spid="15" grpId="0" animBg="1"/>
      <p:bldP spid="11" grpId="0"/>
      <p:bldP spid="16" grpId="0" bldLvl="0" animBg="1"/>
      <p:bldP spid="1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62305" y="1105535"/>
            <a:ext cx="11045825" cy="5433060"/>
          </a:xfrm>
          <a:prstGeom prst="rect">
            <a:avLst/>
          </a:prstGeom>
        </p:spPr>
      </p:pic>
      <p:sp>
        <p:nvSpPr>
          <p:cNvPr id="23561" name="矩形 3"/>
          <p:cNvSpPr/>
          <p:nvPr/>
        </p:nvSpPr>
        <p:spPr>
          <a:xfrm>
            <a:off x="9514205" y="3838575"/>
            <a:ext cx="1494155" cy="422275"/>
          </a:xfrm>
          <a:prstGeom prst="rect">
            <a:avLst/>
          </a:prstGeom>
          <a:noFill/>
          <a:ln w="25400" cap="flat" cmpd="sng">
            <a:solidFill>
              <a:schemeClr val="accent1"/>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4" name="AutoShape 3"/>
          <p:cNvSpPr/>
          <p:nvPr/>
        </p:nvSpPr>
        <p:spPr>
          <a:xfrm>
            <a:off x="5504180" y="2035175"/>
            <a:ext cx="3412490" cy="2003425"/>
          </a:xfrm>
          <a:prstGeom prst="cloudCallout">
            <a:avLst>
              <a:gd name="adj1" fmla="val 49439"/>
              <a:gd name="adj2" fmla="val 46103"/>
            </a:avLst>
          </a:prstGeom>
          <a:solidFill>
            <a:srgbClr val="C92A0D">
              <a:alpha val="93000"/>
            </a:srgbClr>
          </a:solidFill>
          <a:ln w="9525">
            <a:solidFill>
              <a:schemeClr val="accent1"/>
            </a:solidFill>
            <a:miter/>
          </a:ln>
        </p:spPr>
        <p:txBody>
          <a:bodyPr wrap="none" lIns="36195" tIns="71755" rIns="36195" bIns="71755" anchor="ctr"/>
          <a:lstStyle/>
          <a:p>
            <a:pPr marL="0" lvl="0" indent="0" algn="l" defTabSz="914400" fontAlgn="base">
              <a:lnSpc>
                <a:spcPct val="150000"/>
              </a:lnSpc>
              <a:spcBef>
                <a:spcPct val="0"/>
              </a:spcBef>
              <a:buNone/>
            </a:pPr>
            <a:endParaRPr lang="en-US" altLang="zh-CN" sz="1600" b="1" strike="noStrike" noProof="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marL="0" lvl="0" indent="0" algn="l" eaLnBrk="1" fontAlgn="base" hangingPunct="1">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给出海量数据！</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eaLnBrk="1" fontAlgn="base" hangingPunct="1">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需要花多久才能看完？</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eaLnBrk="1" fontAlgn="base" hangingPunct="1">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真的需要全部看完么？？</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defTabSz="914400" fontAlgn="base">
              <a:lnSpc>
                <a:spcPct val="120000"/>
              </a:lnSpc>
              <a:spcBef>
                <a:spcPct val="0"/>
              </a:spcBef>
              <a:buNone/>
            </a:pPr>
            <a:endParaRPr lang="zh-CN" altLang="en-US" sz="1600" b="1" strike="noStrike" spc="100" noProof="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标题"/>
          <p:cNvSpPr>
            <a:spLocks noGrp="1"/>
          </p:cNvSpPr>
          <p:nvPr>
            <p:ph type="body" sz="quarter" idx="10"/>
          </p:nvPr>
        </p:nvSpPr>
        <p:spPr>
          <a:xfrm>
            <a:off x="1001396" y="262867"/>
            <a:ext cx="8859666" cy="461665"/>
          </a:xfrm>
        </p:spPr>
        <p:txBody>
          <a:bodyPr/>
          <a:lstStyle/>
          <a:p>
            <a:r>
              <a:rPr lang="en-US" altLang="zh-CN" sz="2400" dirty="0" smtClean="0"/>
              <a:t>1.1</a:t>
            </a:r>
            <a:r>
              <a:rPr lang="zh-CN" altLang="en-US" sz="2400" dirty="0" smtClean="0"/>
              <a:t>从现实应用中选题</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grpId="0" nodeType="afterEffect">
                                  <p:stCondLst>
                                    <p:cond delay="0"/>
                                  </p:stCondLst>
                                  <p:childTnLst>
                                    <p:set>
                                      <p:cBhvr>
                                        <p:cTn id="9" dur="1" fill="hold">
                                          <p:stCondLst>
                                            <p:cond delay="0"/>
                                          </p:stCondLst>
                                        </p:cTn>
                                        <p:tgtEl>
                                          <p:spTgt spid="23561"/>
                                        </p:tgtEl>
                                        <p:attrNameLst>
                                          <p:attrName>style.visibility</p:attrName>
                                        </p:attrNameLst>
                                      </p:cBhvr>
                                      <p:to>
                                        <p:strVal val="visible"/>
                                      </p:to>
                                    </p:set>
                                    <p:anim calcmode="lin" valueType="num">
                                      <p:cBhvr>
                                        <p:cTn id="10" dur="500" fill="hold"/>
                                        <p:tgtEl>
                                          <p:spTgt spid="23561"/>
                                        </p:tgtEl>
                                        <p:attrNameLst>
                                          <p:attrName>ppt_w</p:attrName>
                                        </p:attrNameLst>
                                      </p:cBhvr>
                                      <p:tavLst>
                                        <p:tav tm="0">
                                          <p:val>
                                            <p:fltVal val="0"/>
                                          </p:val>
                                        </p:tav>
                                        <p:tav tm="100000">
                                          <p:val>
                                            <p:strVal val="#ppt_w"/>
                                          </p:val>
                                        </p:tav>
                                      </p:tavLst>
                                    </p:anim>
                                    <p:anim calcmode="lin" valueType="num">
                                      <p:cBhvr>
                                        <p:cTn id="11" dur="500" fill="hold"/>
                                        <p:tgtEl>
                                          <p:spTgt spid="23561"/>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62305" y="1105535"/>
            <a:ext cx="11045825" cy="5433060"/>
          </a:xfrm>
          <a:prstGeom prst="rect">
            <a:avLst/>
          </a:prstGeom>
        </p:spPr>
      </p:pic>
      <p:sp>
        <p:nvSpPr>
          <p:cNvPr id="8" name="矩形 7"/>
          <p:cNvSpPr/>
          <p:nvPr/>
        </p:nvSpPr>
        <p:spPr>
          <a:xfrm>
            <a:off x="2804160" y="2254250"/>
            <a:ext cx="8885555" cy="113220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圆角矩形标注 6"/>
          <p:cNvSpPr/>
          <p:nvPr/>
        </p:nvSpPr>
        <p:spPr>
          <a:xfrm>
            <a:off x="848360" y="1209040"/>
            <a:ext cx="6316345" cy="882650"/>
          </a:xfrm>
          <a:prstGeom prst="wedgeRoundRectCallout">
            <a:avLst>
              <a:gd name="adj1" fmla="val 38957"/>
              <a:gd name="adj2" fmla="val 68215"/>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50000"/>
              </a:lnSpc>
            </a:pPr>
            <a:r>
              <a:rPr lang="zh-CN" altLang="zh-CN" sz="1600" b="1" strike="noStrike" noProof="1">
                <a:latin typeface="微软雅黑" panose="020B0503020204020204" pitchFamily="34" charset="-122"/>
                <a:ea typeface="微软雅黑" panose="020B0503020204020204" pitchFamily="34" charset="-122"/>
                <a:sym typeface="+mn-ea"/>
              </a:rPr>
              <a:t>6种分组方法：按主题、发表年度、研究层次、作者、机构、基金。</a:t>
            </a:r>
            <a:endPar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endParaRPr>
          </a:p>
        </p:txBody>
      </p:sp>
      <p:sp>
        <p:nvSpPr>
          <p:cNvPr id="9" name="标题"/>
          <p:cNvSpPr>
            <a:spLocks noGrp="1"/>
          </p:cNvSpPr>
          <p:nvPr>
            <p:ph type="body" sz="quarter" idx="10"/>
          </p:nvPr>
        </p:nvSpPr>
        <p:spPr>
          <a:xfrm>
            <a:off x="1001396" y="262867"/>
            <a:ext cx="8859666" cy="461665"/>
          </a:xfrm>
        </p:spPr>
        <p:txBody>
          <a:bodyPr/>
          <a:lstStyle/>
          <a:p>
            <a:r>
              <a:rPr lang="en-US" altLang="zh-CN" sz="2400" dirty="0" smtClean="0"/>
              <a:t>1.1.1</a:t>
            </a:r>
            <a:r>
              <a:rPr lang="zh-CN" altLang="en-US" sz="2400" dirty="0" smtClean="0"/>
              <a:t>快速了解研究整体分布</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62305" y="1105535"/>
            <a:ext cx="11045825" cy="5433060"/>
          </a:xfrm>
          <a:prstGeom prst="rect">
            <a:avLst/>
          </a:prstGeom>
        </p:spPr>
      </p:pic>
      <p:sp>
        <p:nvSpPr>
          <p:cNvPr id="11275" name="圆角矩形 5"/>
          <p:cNvSpPr/>
          <p:nvPr/>
        </p:nvSpPr>
        <p:spPr>
          <a:xfrm>
            <a:off x="2842260" y="2275205"/>
            <a:ext cx="8821420" cy="107759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2602865" y="993775"/>
            <a:ext cx="4083685" cy="1096010"/>
          </a:xfrm>
          <a:prstGeom prst="wedgeRoundRectCallout">
            <a:avLst>
              <a:gd name="adj1" fmla="val -22399"/>
              <a:gd name="adj2" fmla="val 63789"/>
              <a:gd name="adj3" fmla="val 16667"/>
            </a:avLst>
          </a:prstGeom>
          <a:solidFill>
            <a:srgbClr val="C92A0D">
              <a:alpha val="92998"/>
            </a:srgbClr>
          </a:solidFill>
          <a:ln w="25400">
            <a:noFill/>
            <a:miter/>
          </a:ln>
        </p:spPr>
        <p:txBody>
          <a:bodyPr wrap="none" anchor="ctr"/>
          <a:lstStyle/>
          <a:p>
            <a:pPr lvl="0" algn="l" defTabSz="914400" eaLnBrk="0" fontAlgn="base" hangingPunct="0">
              <a:lnSpc>
                <a:spcPct val="130000"/>
              </a:lnSpc>
              <a:buFont typeface="Wingdings" panose="05000000000000000000" pitchFamily="2" charset="2"/>
              <a:buNone/>
            </a:pP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可查看“</a:t>
            </a:r>
            <a:r>
              <a:rPr lang="zh-CN"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人工智能</a:t>
            </a: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”有哪些相关主题研究；</a:t>
            </a:r>
          </a:p>
          <a:p>
            <a:pPr lvl="0" algn="l" defTabSz="914400" eaLnBrk="0" fontAlgn="base" hangingPunct="0">
              <a:lnSpc>
                <a:spcPct val="130000"/>
              </a:lnSpc>
              <a:buFont typeface="Wingdings" panose="05000000000000000000" pitchFamily="2" charset="2"/>
              <a:buNone/>
            </a:pP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也可通过观察主题分布，寻找研究空白点，</a:t>
            </a:r>
          </a:p>
          <a:p>
            <a:pPr lvl="0" algn="l" defTabSz="914400" eaLnBrk="0" fontAlgn="base" hangingPunct="0">
              <a:lnSpc>
                <a:spcPct val="130000"/>
              </a:lnSpc>
              <a:buFont typeface="Wingdings" panose="05000000000000000000" pitchFamily="2" charset="2"/>
              <a:buNone/>
            </a:pP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找到新的研究方向</a:t>
            </a:r>
          </a:p>
        </p:txBody>
      </p:sp>
      <p:sp>
        <p:nvSpPr>
          <p:cNvPr id="5" name="圆角矩形 5"/>
          <p:cNvSpPr/>
          <p:nvPr/>
        </p:nvSpPr>
        <p:spPr>
          <a:xfrm>
            <a:off x="3503930" y="2329815"/>
            <a:ext cx="411480" cy="24130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275"/>
                                        </p:tgtEl>
                                        <p:attrNameLst>
                                          <p:attrName>style.visibility</p:attrName>
                                        </p:attrNameLst>
                                      </p:cBhvr>
                                      <p:to>
                                        <p:strVal val="visible"/>
                                      </p:to>
                                    </p:set>
                                    <p:animEffect transition="in" filter="circle(in)">
                                      <p:cBhvr>
                                        <p:cTn id="11" dur="1000"/>
                                        <p:tgtEl>
                                          <p:spTgt spid="1127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293"/>
                                        </p:tgtEl>
                                        <p:attrNameLst>
                                          <p:attrName>style.visibility</p:attrName>
                                        </p:attrNameLst>
                                      </p:cBhvr>
                                      <p:to>
                                        <p:strVal val="visible"/>
                                      </p:to>
                                    </p:set>
                                    <p:anim calcmode="lin" valueType="num">
                                      <p:cBhvr>
                                        <p:cTn id="14" dur="500" fill="hold"/>
                                        <p:tgtEl>
                                          <p:spTgt spid="12293"/>
                                        </p:tgtEl>
                                        <p:attrNameLst>
                                          <p:attrName>ppt_x</p:attrName>
                                        </p:attrNameLst>
                                      </p:cBhvr>
                                      <p:tavLst>
                                        <p:tav tm="0">
                                          <p:val>
                                            <p:strVal val="#ppt_x"/>
                                          </p:val>
                                        </p:tav>
                                        <p:tav tm="100000">
                                          <p:val>
                                            <p:strVal val="#ppt_x"/>
                                          </p:val>
                                        </p:tav>
                                      </p:tavLst>
                                    </p:anim>
                                    <p:anim calcmode="lin" valueType="num">
                                      <p:cBhvr>
                                        <p:cTn id="15" dur="500" fill="hold"/>
                                        <p:tgtEl>
                                          <p:spTgt spid="12293"/>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42950" y="1104900"/>
            <a:ext cx="10706100" cy="5657850"/>
          </a:xfrm>
          <a:prstGeom prst="rect">
            <a:avLst/>
          </a:prstGeom>
        </p:spPr>
      </p:pic>
      <p:sp>
        <p:nvSpPr>
          <p:cNvPr id="11275" name="圆角矩形 5"/>
          <p:cNvSpPr/>
          <p:nvPr/>
        </p:nvSpPr>
        <p:spPr>
          <a:xfrm>
            <a:off x="2720340" y="2536825"/>
            <a:ext cx="8589645" cy="101536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3601085" y="1273810"/>
            <a:ext cx="8411845" cy="876300"/>
          </a:xfrm>
          <a:prstGeom prst="wedgeRoundRectCallout">
            <a:avLst>
              <a:gd name="adj1" fmla="val -45653"/>
              <a:gd name="adj2" fmla="val 70926"/>
              <a:gd name="adj3" fmla="val 16667"/>
            </a:avLst>
          </a:prstGeom>
          <a:solidFill>
            <a:srgbClr val="C92A0D">
              <a:alpha val="92998"/>
            </a:srgbClr>
          </a:solidFill>
          <a:ln w="25400">
            <a:noFill/>
            <a:miter/>
          </a:ln>
        </p:spPr>
        <p:txBody>
          <a:bodyPr wrap="none" anchor="ctr"/>
          <a:lstStyle/>
          <a:p>
            <a:pPr lvl="0" algn="l" defTabSz="914400" eaLnBrk="0" fontAlgn="base" hangingPunct="0">
              <a:lnSpc>
                <a:spcPct val="130000"/>
              </a:lnSpc>
              <a:buFont typeface="Wingdings" panose="05000000000000000000" pitchFamily="2" charset="2"/>
              <a:buNone/>
            </a:pP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快速查看检索结果中某一年度的文献，也可</a:t>
            </a:r>
            <a:r>
              <a:rPr lang="zh-CN" altLang="en-US" sz="1600" b="1" strike="noStrike" noProof="0" dirty="0" smtClean="0">
                <a:ln>
                  <a:noFill/>
                </a:ln>
                <a:solidFill>
                  <a:schemeClr val="bg1"/>
                </a:solidFill>
                <a:uLnTx/>
                <a:uFillTx/>
                <a:latin typeface="微软雅黑" panose="020B0503020204020204" pitchFamily="34" charset="-122"/>
                <a:ea typeface="微软雅黑" panose="020B0503020204020204" pitchFamily="34" charset="-122"/>
                <a:cs typeface="+mn-cs"/>
                <a:sym typeface="+mn-ea"/>
              </a:rPr>
              <a:t>通过</a:t>
            </a: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观察多年的发文情况，了解检索主题“</a:t>
            </a:r>
            <a:r>
              <a:rPr lang="zh-CN"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人工</a:t>
            </a:r>
          </a:p>
          <a:p>
            <a:pPr lvl="0" algn="l" defTabSz="914400" eaLnBrk="0" fontAlgn="base" hangingPunct="0">
              <a:lnSpc>
                <a:spcPct val="130000"/>
              </a:lnSpc>
              <a:buFont typeface="Wingdings" panose="05000000000000000000" pitchFamily="2" charset="2"/>
              <a:buNone/>
            </a:pPr>
            <a:r>
              <a:rPr lang="zh-CN"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智能</a:t>
            </a:r>
            <a:r>
              <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rPr>
              <a:t>”的研究</a:t>
            </a:r>
            <a:r>
              <a:rPr lang="zh-CN" altLang="en-US" sz="1600" b="1" strike="noStrike" noProof="0" dirty="0" smtClean="0">
                <a:ln>
                  <a:noFill/>
                </a:ln>
                <a:solidFill>
                  <a:schemeClr val="bg1"/>
                </a:solidFill>
                <a:uLnTx/>
                <a:uFillTx/>
                <a:latin typeface="微软雅黑" panose="020B0503020204020204" pitchFamily="34" charset="-122"/>
                <a:ea typeface="微软雅黑" panose="020B0503020204020204" pitchFamily="34" charset="-122"/>
                <a:cs typeface="+mn-cs"/>
                <a:sym typeface="+mn-ea"/>
              </a:rPr>
              <a:t>趋势，进一步分析出所研究课题的未来研究热度走向</a:t>
            </a:r>
            <a:endParaRPr lang="zh-CN" altLang="en-US" sz="1600" b="1" strike="noStrike" noProof="0" dirty="0">
              <a:ln>
                <a:noFill/>
              </a:ln>
              <a:solidFill>
                <a:schemeClr val="bg1"/>
              </a:solidFill>
              <a:uLnTx/>
              <a:uFillTx/>
              <a:latin typeface="微软雅黑" panose="020B0503020204020204" pitchFamily="34" charset="-122"/>
              <a:ea typeface="微软雅黑" panose="020B0503020204020204" pitchFamily="34" charset="-122"/>
              <a:cs typeface="+mn-cs"/>
              <a:sym typeface="+mn-ea"/>
            </a:endParaRPr>
          </a:p>
        </p:txBody>
      </p:sp>
      <p:sp>
        <p:nvSpPr>
          <p:cNvPr id="5" name="圆角矩形 5"/>
          <p:cNvSpPr/>
          <p:nvPr/>
        </p:nvSpPr>
        <p:spPr>
          <a:xfrm>
            <a:off x="3815715" y="2626360"/>
            <a:ext cx="633730" cy="24130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circle(in)">
                                      <p:cBhvr>
                                        <p:cTn id="7" dur="1000"/>
                                        <p:tgtEl>
                                          <p:spTgt spid="1127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293"/>
                                        </p:tgtEl>
                                        <p:attrNameLst>
                                          <p:attrName>style.visibility</p:attrName>
                                        </p:attrNameLst>
                                      </p:cBhvr>
                                      <p:to>
                                        <p:strVal val="visible"/>
                                      </p:to>
                                    </p:set>
                                    <p:anim calcmode="lin" valueType="num">
                                      <p:cBhvr>
                                        <p:cTn id="10" dur="500" fill="hold"/>
                                        <p:tgtEl>
                                          <p:spTgt spid="12293"/>
                                        </p:tgtEl>
                                        <p:attrNameLst>
                                          <p:attrName>ppt_x</p:attrName>
                                        </p:attrNameLst>
                                      </p:cBhvr>
                                      <p:tavLst>
                                        <p:tav tm="0">
                                          <p:val>
                                            <p:strVal val="#ppt_x"/>
                                          </p:val>
                                        </p:tav>
                                        <p:tav tm="100000">
                                          <p:val>
                                            <p:strVal val="#ppt_x"/>
                                          </p:val>
                                        </p:tav>
                                      </p:tavLst>
                                    </p:anim>
                                    <p:anim calcmode="lin" valueType="num">
                                      <p:cBhvr>
                                        <p:cTn id="11" dur="500" fill="hold"/>
                                        <p:tgtEl>
                                          <p:spTgt spid="12293"/>
                                        </p:tgtEl>
                                        <p:attrNameLst>
                                          <p:attrName>ppt_y</p:attrName>
                                        </p:attrNameLst>
                                      </p:cBhvr>
                                      <p:tavLst>
                                        <p:tav tm="0">
                                          <p:val>
                                            <p:strVal val="1+#ppt_h/2"/>
                                          </p:val>
                                        </p:tav>
                                        <p:tav tm="100000">
                                          <p:val>
                                            <p:strVal val="#ppt_y"/>
                                          </p:val>
                                        </p:tav>
                                      </p:tavLst>
                                    </p:anim>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0575" y="896620"/>
            <a:ext cx="10639425" cy="5895975"/>
          </a:xfrm>
          <a:prstGeom prst="rect">
            <a:avLst/>
          </a:prstGeom>
        </p:spPr>
      </p:pic>
      <p:sp>
        <p:nvSpPr>
          <p:cNvPr id="11275" name="圆角矩形 5"/>
          <p:cNvSpPr/>
          <p:nvPr/>
        </p:nvSpPr>
        <p:spPr>
          <a:xfrm>
            <a:off x="2863850" y="2035175"/>
            <a:ext cx="8426450" cy="108585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6578600" y="897255"/>
            <a:ext cx="4424045" cy="880745"/>
          </a:xfrm>
          <a:prstGeom prst="wedgeRoundRectCallout">
            <a:avLst>
              <a:gd name="adj1" fmla="val -46079"/>
              <a:gd name="adj2" fmla="val 76389"/>
              <a:gd name="adj3" fmla="val 16667"/>
            </a:avLst>
          </a:prstGeom>
          <a:solidFill>
            <a:srgbClr val="C92A0D">
              <a:alpha val="92998"/>
            </a:srgbClr>
          </a:solidFill>
          <a:ln w="25400">
            <a:noFill/>
          </a:ln>
        </p:spPr>
        <p:txBody>
          <a:bodyPr wrap="none" anchor="ctr"/>
          <a:lstStyle/>
          <a:p>
            <a:pPr algn="l" defTabSz="914400" eaLnBrk="0" hangingPunct="0">
              <a:lnSpc>
                <a:spcPct val="130000"/>
              </a:lnSpc>
              <a:buFont typeface="Wingdings" panose="05000000000000000000" pitchFamily="2" charset="2"/>
              <a:buNone/>
            </a:pPr>
            <a:r>
              <a:rPr lang="zh-CN" altLang="en-US" sz="1600"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在研究层次，了解</a:t>
            </a:r>
            <a:r>
              <a:rPr lang="zh-CN" altLang="en-US" sz="1600" b="1" noProof="0" dirty="0">
                <a:ln>
                  <a:noFill/>
                </a:ln>
                <a:solidFill>
                  <a:schemeClr val="bg1"/>
                </a:solidFill>
                <a:uLnTx/>
                <a:uFillTx/>
                <a:latin typeface="微软雅黑" panose="020B0503020204020204" pitchFamily="34" charset="-122"/>
                <a:ea typeface="微软雅黑" panose="020B0503020204020204" pitchFamily="34" charset="-122"/>
                <a:sym typeface="+mn-ea"/>
              </a:rPr>
              <a:t>“</a:t>
            </a:r>
            <a:r>
              <a:rPr lang="zh-CN" sz="1600" b="1" noProof="0" dirty="0">
                <a:ln>
                  <a:noFill/>
                </a:ln>
                <a:solidFill>
                  <a:schemeClr val="bg1"/>
                </a:solidFill>
                <a:uLnTx/>
                <a:uFillTx/>
                <a:latin typeface="微软雅黑" panose="020B0503020204020204" pitchFamily="34" charset="-122"/>
                <a:ea typeface="微软雅黑" panose="020B0503020204020204" pitchFamily="34" charset="-122"/>
                <a:sym typeface="+mn-ea"/>
              </a:rPr>
              <a:t>人工智能</a:t>
            </a:r>
            <a:r>
              <a:rPr lang="zh-CN" altLang="en-US" sz="1600" b="1" noProof="0" dirty="0">
                <a:ln>
                  <a:noFill/>
                </a:ln>
                <a:solidFill>
                  <a:schemeClr val="bg1"/>
                </a:solidFill>
                <a:uLnTx/>
                <a:uFillTx/>
                <a:latin typeface="微软雅黑" panose="020B0503020204020204" pitchFamily="34" charset="-122"/>
                <a:ea typeface="微软雅黑" panose="020B0503020204020204" pitchFamily="34" charset="-122"/>
                <a:sym typeface="+mn-ea"/>
              </a:rPr>
              <a:t>”在各层次的</a:t>
            </a:r>
          </a:p>
          <a:p>
            <a:pPr algn="l" defTabSz="914400" eaLnBrk="0" hangingPunct="0">
              <a:lnSpc>
                <a:spcPct val="130000"/>
              </a:lnSpc>
              <a:buFont typeface="Wingdings" panose="05000000000000000000" pitchFamily="2" charset="2"/>
              <a:buNone/>
            </a:pPr>
            <a:r>
              <a:rPr lang="zh-CN" altLang="en-US" sz="1600" b="1" noProof="0" dirty="0">
                <a:ln>
                  <a:noFill/>
                </a:ln>
                <a:solidFill>
                  <a:schemeClr val="bg1"/>
                </a:solidFill>
                <a:uLnTx/>
                <a:uFillTx/>
                <a:latin typeface="微软雅黑" panose="020B0503020204020204" pitchFamily="34" charset="-122"/>
                <a:ea typeface="微软雅黑" panose="020B0503020204020204" pitchFamily="34" charset="-122"/>
                <a:sym typeface="+mn-ea"/>
              </a:rPr>
              <a:t>应用现状及问题</a:t>
            </a:r>
            <a:r>
              <a:rPr lang="zh-CN" altLang="en-US" sz="1600"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，拓宽定题范围</a:t>
            </a:r>
          </a:p>
        </p:txBody>
      </p:sp>
      <p:sp>
        <p:nvSpPr>
          <p:cNvPr id="5" name="圆角矩形 5"/>
          <p:cNvSpPr/>
          <p:nvPr/>
        </p:nvSpPr>
        <p:spPr>
          <a:xfrm>
            <a:off x="4539615" y="2035175"/>
            <a:ext cx="566420" cy="28702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circle(in)">
                                      <p:cBhvr>
                                        <p:cTn id="7" dur="1000"/>
                                        <p:tgtEl>
                                          <p:spTgt spid="1127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293"/>
                                        </p:tgtEl>
                                        <p:attrNameLst>
                                          <p:attrName>style.visibility</p:attrName>
                                        </p:attrNameLst>
                                      </p:cBhvr>
                                      <p:to>
                                        <p:strVal val="visible"/>
                                      </p:to>
                                    </p:set>
                                    <p:anim calcmode="lin" valueType="num">
                                      <p:cBhvr>
                                        <p:cTn id="10" dur="500" fill="hold"/>
                                        <p:tgtEl>
                                          <p:spTgt spid="12293"/>
                                        </p:tgtEl>
                                        <p:attrNameLst>
                                          <p:attrName>ppt_x</p:attrName>
                                        </p:attrNameLst>
                                      </p:cBhvr>
                                      <p:tavLst>
                                        <p:tav tm="0">
                                          <p:val>
                                            <p:strVal val="#ppt_x"/>
                                          </p:val>
                                        </p:tav>
                                        <p:tav tm="100000">
                                          <p:val>
                                            <p:strVal val="#ppt_x"/>
                                          </p:val>
                                        </p:tav>
                                      </p:tavLst>
                                    </p:anim>
                                    <p:anim calcmode="lin" valueType="num">
                                      <p:cBhvr>
                                        <p:cTn id="11" dur="500" fill="hold"/>
                                        <p:tgtEl>
                                          <p:spTgt spid="12293"/>
                                        </p:tgtEl>
                                        <p:attrNameLst>
                                          <p:attrName>ppt_y</p:attrName>
                                        </p:attrNameLst>
                                      </p:cBhvr>
                                      <p:tavLst>
                                        <p:tav tm="0">
                                          <p:val>
                                            <p:strVal val="1+#ppt_h/2"/>
                                          </p:val>
                                        </p:tav>
                                        <p:tav tm="100000">
                                          <p:val>
                                            <p:strVal val="#ppt_y"/>
                                          </p:val>
                                        </p:tav>
                                      </p:tavLst>
                                    </p:anim>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rcRect b="4659"/>
          <a:stretch>
            <a:fillRect/>
          </a:stretch>
        </p:blipFill>
        <p:spPr>
          <a:xfrm>
            <a:off x="388620" y="1000125"/>
            <a:ext cx="11414760" cy="5782310"/>
          </a:xfrm>
          <a:prstGeom prst="rect">
            <a:avLst/>
          </a:prstGeom>
        </p:spPr>
      </p:pic>
      <p:sp>
        <p:nvSpPr>
          <p:cNvPr id="11275" name="圆角矩形 5"/>
          <p:cNvSpPr/>
          <p:nvPr/>
        </p:nvSpPr>
        <p:spPr>
          <a:xfrm>
            <a:off x="2567305" y="2238375"/>
            <a:ext cx="9236075" cy="92329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4507865" y="1000125"/>
            <a:ext cx="5130165" cy="880745"/>
          </a:xfrm>
          <a:prstGeom prst="wedgeRoundRectCallout">
            <a:avLst>
              <a:gd name="adj1" fmla="val -35156"/>
              <a:gd name="adj2" fmla="val 79837"/>
              <a:gd name="adj3" fmla="val 16667"/>
            </a:avLst>
          </a:prstGeom>
          <a:solidFill>
            <a:srgbClr val="C92A0D">
              <a:alpha val="92998"/>
            </a:srgbClr>
          </a:solidFill>
          <a:ln w="25400">
            <a:noFill/>
          </a:ln>
        </p:spPr>
        <p:txBody>
          <a:bodyPr wrap="none" anchor="ctr"/>
          <a:lstStyle/>
          <a:p>
            <a:pPr algn="l" defTabSz="914400" eaLnBrk="0" hangingPunct="0">
              <a:lnSpc>
                <a:spcPct val="130000"/>
              </a:lnSpc>
              <a:buFont typeface="Wingdings" panose="05000000000000000000" pitchFamily="2" charset="2"/>
              <a:buNone/>
            </a:pPr>
            <a:r>
              <a:rPr lang="zh-CN" altLang="en-US" sz="1600"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掌握研究者的整体分布情况，查看代表性研究者的研究</a:t>
            </a:r>
          </a:p>
          <a:p>
            <a:pPr algn="l" defTabSz="914400" eaLnBrk="0" hangingPunct="0">
              <a:lnSpc>
                <a:spcPct val="130000"/>
              </a:lnSpc>
              <a:buFont typeface="Wingdings" panose="05000000000000000000" pitchFamily="2" charset="2"/>
              <a:buNone/>
            </a:pPr>
            <a:r>
              <a:rPr lang="zh-CN" altLang="en-US" sz="1600"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成果、待解决问题；</a:t>
            </a:r>
            <a:r>
              <a:rPr lang="zh-CN" altLang="en-US" sz="1600" b="1">
                <a:solidFill>
                  <a:srgbClr val="FFFFFF"/>
                </a:solidFill>
                <a:latin typeface="微软雅黑" panose="020B0503020204020204" pitchFamily="34" charset="-122"/>
                <a:ea typeface="微软雅黑" panose="020B0503020204020204" pitchFamily="34" charset="-122"/>
                <a:sym typeface="+mn-ea"/>
              </a:rPr>
              <a:t>发现专家，找导师提供参考；</a:t>
            </a:r>
            <a:endParaRPr lang="zh-CN" altLang="en-US" sz="16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 name="圆角矩形 5"/>
          <p:cNvSpPr/>
          <p:nvPr/>
        </p:nvSpPr>
        <p:spPr>
          <a:xfrm>
            <a:off x="4836795" y="2238375"/>
            <a:ext cx="487680" cy="31623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275"/>
                                        </p:tgtEl>
                                        <p:attrNameLst>
                                          <p:attrName>style.visibility</p:attrName>
                                        </p:attrNameLst>
                                      </p:cBhvr>
                                      <p:to>
                                        <p:strVal val="visible"/>
                                      </p:to>
                                    </p:set>
                                    <p:animEffect transition="in" filter="circle(in)">
                                      <p:cBhvr>
                                        <p:cTn id="11" dur="1000"/>
                                        <p:tgtEl>
                                          <p:spTgt spid="1127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293"/>
                                        </p:tgtEl>
                                        <p:attrNameLst>
                                          <p:attrName>style.visibility</p:attrName>
                                        </p:attrNameLst>
                                      </p:cBhvr>
                                      <p:to>
                                        <p:strVal val="visible"/>
                                      </p:to>
                                    </p:set>
                                    <p:anim calcmode="lin" valueType="num">
                                      <p:cBhvr>
                                        <p:cTn id="14" dur="500" fill="hold"/>
                                        <p:tgtEl>
                                          <p:spTgt spid="12293"/>
                                        </p:tgtEl>
                                        <p:attrNameLst>
                                          <p:attrName>ppt_x</p:attrName>
                                        </p:attrNameLst>
                                      </p:cBhvr>
                                      <p:tavLst>
                                        <p:tav tm="0">
                                          <p:val>
                                            <p:strVal val="#ppt_x"/>
                                          </p:val>
                                        </p:tav>
                                        <p:tav tm="100000">
                                          <p:val>
                                            <p:strVal val="#ppt_x"/>
                                          </p:val>
                                        </p:tav>
                                      </p:tavLst>
                                    </p:anim>
                                    <p:anim calcmode="lin" valueType="num">
                                      <p:cBhvr>
                                        <p:cTn id="15" dur="500" fill="hold"/>
                                        <p:tgtEl>
                                          <p:spTgt spid="12293"/>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33400" y="945515"/>
            <a:ext cx="11125835" cy="5797550"/>
          </a:xfrm>
          <a:prstGeom prst="rect">
            <a:avLst/>
          </a:prstGeom>
        </p:spPr>
      </p:pic>
      <p:sp>
        <p:nvSpPr>
          <p:cNvPr id="11275" name="圆角矩形 5"/>
          <p:cNvSpPr/>
          <p:nvPr/>
        </p:nvSpPr>
        <p:spPr>
          <a:xfrm>
            <a:off x="2733040" y="2105660"/>
            <a:ext cx="8836025" cy="113030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5080000" y="945515"/>
            <a:ext cx="4142105" cy="922655"/>
          </a:xfrm>
          <a:prstGeom prst="wedgeRoundRectCallout">
            <a:avLst>
              <a:gd name="adj1" fmla="val -40311"/>
              <a:gd name="adj2" fmla="val 67549"/>
              <a:gd name="adj3" fmla="val 16667"/>
            </a:avLst>
          </a:prstGeom>
          <a:solidFill>
            <a:srgbClr val="C92A0D">
              <a:alpha val="92998"/>
            </a:srgbClr>
          </a:solidFill>
          <a:ln w="25400">
            <a:noFill/>
          </a:ln>
        </p:spPr>
        <p:txBody>
          <a:bodyPr wrap="none" anchor="ctr"/>
          <a:lstStyle/>
          <a:p>
            <a:pPr algn="ctr" defTabSz="914400" eaLnBrk="0" hangingPunct="0">
              <a:lnSpc>
                <a:spcPct val="130000"/>
              </a:lnSpc>
              <a:buFont typeface="Wingdings" panose="05000000000000000000" pitchFamily="2" charset="2"/>
              <a:buNone/>
            </a:pP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掌握研究机构分布及研究现状，找到该</a:t>
            </a:r>
          </a:p>
          <a:p>
            <a:pPr algn="ctr" defTabSz="914400" eaLnBrk="0" hangingPunct="0">
              <a:lnSpc>
                <a:spcPct val="130000"/>
              </a:lnSpc>
              <a:buFont typeface="Wingdings" panose="05000000000000000000" pitchFamily="2" charset="2"/>
              <a:buNone/>
            </a:pPr>
            <a:r>
              <a:rPr lang="zh-CN" altLang="en-US" sz="1600" b="1" dirty="0">
                <a:solidFill>
                  <a:schemeClr val="bg1"/>
                </a:solidFill>
                <a:latin typeface="微软雅黑" panose="020B0503020204020204" pitchFamily="34" charset="-122"/>
                <a:ea typeface="微软雅黑" panose="020B0503020204020204" pitchFamily="34" charset="-122"/>
              </a:rPr>
              <a:t>领域权威机构，了解其研究方向及成果</a:t>
            </a:r>
          </a:p>
        </p:txBody>
      </p:sp>
      <p:sp>
        <p:nvSpPr>
          <p:cNvPr id="5" name="圆角矩形 5"/>
          <p:cNvSpPr/>
          <p:nvPr/>
        </p:nvSpPr>
        <p:spPr>
          <a:xfrm>
            <a:off x="5257800" y="2105660"/>
            <a:ext cx="458470" cy="31877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275"/>
                                        </p:tgtEl>
                                        <p:attrNameLst>
                                          <p:attrName>style.visibility</p:attrName>
                                        </p:attrNameLst>
                                      </p:cBhvr>
                                      <p:to>
                                        <p:strVal val="visible"/>
                                      </p:to>
                                    </p:set>
                                    <p:animEffect transition="in" filter="circle(in)">
                                      <p:cBhvr>
                                        <p:cTn id="11" dur="1000"/>
                                        <p:tgtEl>
                                          <p:spTgt spid="1127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293"/>
                                        </p:tgtEl>
                                        <p:attrNameLst>
                                          <p:attrName>style.visibility</p:attrName>
                                        </p:attrNameLst>
                                      </p:cBhvr>
                                      <p:to>
                                        <p:strVal val="visible"/>
                                      </p:to>
                                    </p:set>
                                    <p:anim calcmode="lin" valueType="num">
                                      <p:cBhvr>
                                        <p:cTn id="14" dur="500" fill="hold"/>
                                        <p:tgtEl>
                                          <p:spTgt spid="12293"/>
                                        </p:tgtEl>
                                        <p:attrNameLst>
                                          <p:attrName>ppt_x</p:attrName>
                                        </p:attrNameLst>
                                      </p:cBhvr>
                                      <p:tavLst>
                                        <p:tav tm="0">
                                          <p:val>
                                            <p:strVal val="#ppt_x"/>
                                          </p:val>
                                        </p:tav>
                                        <p:tav tm="100000">
                                          <p:val>
                                            <p:strVal val="#ppt_x"/>
                                          </p:val>
                                        </p:tav>
                                      </p:tavLst>
                                    </p:anim>
                                    <p:anim calcmode="lin" valueType="num">
                                      <p:cBhvr>
                                        <p:cTn id="15" dur="500" fill="hold"/>
                                        <p:tgtEl>
                                          <p:spTgt spid="12293"/>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15620" y="1016000"/>
            <a:ext cx="11515725" cy="5676900"/>
          </a:xfrm>
          <a:prstGeom prst="rect">
            <a:avLst/>
          </a:prstGeom>
        </p:spPr>
      </p:pic>
      <p:sp>
        <p:nvSpPr>
          <p:cNvPr id="11275" name="圆角矩形 5"/>
          <p:cNvSpPr/>
          <p:nvPr/>
        </p:nvSpPr>
        <p:spPr>
          <a:xfrm>
            <a:off x="2615565" y="2304415"/>
            <a:ext cx="9440545" cy="123634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12293" name="圆角矩形 5"/>
          <p:cNvSpPr/>
          <p:nvPr/>
        </p:nvSpPr>
        <p:spPr>
          <a:xfrm>
            <a:off x="5764530" y="1254760"/>
            <a:ext cx="4096385" cy="866140"/>
          </a:xfrm>
          <a:prstGeom prst="wedgeRoundRectCallout">
            <a:avLst>
              <a:gd name="adj1" fmla="val -45398"/>
              <a:gd name="adj2" fmla="val 69444"/>
              <a:gd name="adj3" fmla="val 16667"/>
            </a:avLst>
          </a:prstGeom>
          <a:solidFill>
            <a:srgbClr val="C92A0D">
              <a:alpha val="92998"/>
            </a:srgbClr>
          </a:solidFill>
          <a:ln w="25400">
            <a:noFill/>
          </a:ln>
        </p:spPr>
        <p:txBody>
          <a:bodyPr wrap="none" anchor="ctr"/>
          <a:lstStyle/>
          <a:p>
            <a:pPr algn="ctr" defTabSz="914400" eaLnBrk="0" hangingPunct="0">
              <a:lnSpc>
                <a:spcPct val="130000"/>
              </a:lnSpc>
              <a:buFont typeface="Wingdings" panose="05000000000000000000" pitchFamily="2" charset="2"/>
              <a:buNone/>
            </a:pPr>
            <a:r>
              <a:rPr lang="zh-CN" altLang="en-US" sz="1600" b="1">
                <a:solidFill>
                  <a:schemeClr val="bg1"/>
                </a:solidFill>
                <a:latin typeface="微软雅黑" panose="020B0503020204020204" pitchFamily="34" charset="-122"/>
                <a:ea typeface="微软雅黑" panose="020B0503020204020204" pitchFamily="34" charset="-122"/>
              </a:rPr>
              <a:t>分析基金支持情况，了解基金的支持</a:t>
            </a:r>
          </a:p>
          <a:p>
            <a:pPr algn="ctr" defTabSz="914400" eaLnBrk="0" hangingPunct="0">
              <a:lnSpc>
                <a:spcPct val="130000"/>
              </a:lnSpc>
              <a:buFont typeface="Wingdings" panose="05000000000000000000" pitchFamily="2" charset="2"/>
              <a:buNone/>
            </a:pPr>
            <a:r>
              <a:rPr lang="zh-CN" altLang="en-US" sz="1600" b="1">
                <a:solidFill>
                  <a:schemeClr val="bg1"/>
                </a:solidFill>
                <a:latin typeface="微软雅黑" panose="020B0503020204020204" pitchFamily="34" charset="-122"/>
                <a:ea typeface="微软雅黑" panose="020B0503020204020204" pitchFamily="34" charset="-122"/>
              </a:rPr>
              <a:t>力度为个人或机构课题申报提供参考</a:t>
            </a:r>
          </a:p>
        </p:txBody>
      </p:sp>
      <p:sp>
        <p:nvSpPr>
          <p:cNvPr id="5" name="圆角矩形 5"/>
          <p:cNvSpPr/>
          <p:nvPr/>
        </p:nvSpPr>
        <p:spPr>
          <a:xfrm>
            <a:off x="5754370" y="2304415"/>
            <a:ext cx="471805" cy="252002"/>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wrap="square" anchor="ctr">
            <a:spAutoFit/>
          </a:bodyPr>
          <a:lstStyle/>
          <a:p>
            <a:r>
              <a:rPr lang="en-US" altLang="zh-CN" sz="2400" dirty="0"/>
              <a:t>1.1.1</a:t>
            </a:r>
            <a:r>
              <a:rPr lang="zh-CN" altLang="en-US" sz="2400" dirty="0"/>
              <a:t>快速了解研究整体分布</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275"/>
                                        </p:tgtEl>
                                        <p:attrNameLst>
                                          <p:attrName>style.visibility</p:attrName>
                                        </p:attrNameLst>
                                      </p:cBhvr>
                                      <p:to>
                                        <p:strVal val="visible"/>
                                      </p:to>
                                    </p:set>
                                    <p:animEffect transition="in" filter="circle(in)">
                                      <p:cBhvr>
                                        <p:cTn id="11" dur="1000"/>
                                        <p:tgtEl>
                                          <p:spTgt spid="1127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293"/>
                                        </p:tgtEl>
                                        <p:attrNameLst>
                                          <p:attrName>style.visibility</p:attrName>
                                        </p:attrNameLst>
                                      </p:cBhvr>
                                      <p:to>
                                        <p:strVal val="visible"/>
                                      </p:to>
                                    </p:set>
                                    <p:anim calcmode="lin" valueType="num">
                                      <p:cBhvr>
                                        <p:cTn id="14" dur="500" fill="hold"/>
                                        <p:tgtEl>
                                          <p:spTgt spid="12293"/>
                                        </p:tgtEl>
                                        <p:attrNameLst>
                                          <p:attrName>ppt_x</p:attrName>
                                        </p:attrNameLst>
                                      </p:cBhvr>
                                      <p:tavLst>
                                        <p:tav tm="0">
                                          <p:val>
                                            <p:strVal val="#ppt_x"/>
                                          </p:val>
                                        </p:tav>
                                        <p:tav tm="100000">
                                          <p:val>
                                            <p:strVal val="#ppt_x"/>
                                          </p:val>
                                        </p:tav>
                                      </p:tavLst>
                                    </p:anim>
                                    <p:anim calcmode="lin" valueType="num">
                                      <p:cBhvr>
                                        <p:cTn id="15" dur="500" fill="hold"/>
                                        <p:tgtEl>
                                          <p:spTgt spid="12293"/>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2293"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027430" y="808355"/>
            <a:ext cx="9645650" cy="5978525"/>
          </a:xfrm>
          <a:prstGeom prst="rect">
            <a:avLst/>
          </a:prstGeom>
        </p:spPr>
      </p:pic>
      <p:sp>
        <p:nvSpPr>
          <p:cNvPr id="3" name="标题"/>
          <p:cNvSpPr>
            <a:spLocks noGrp="1"/>
          </p:cNvSpPr>
          <p:nvPr>
            <p:ph type="body" sz="quarter" idx="10"/>
          </p:nvPr>
        </p:nvSpPr>
        <p:spPr>
          <a:xfrm>
            <a:off x="1231562" y="262867"/>
            <a:ext cx="8629499" cy="461665"/>
          </a:xfrm>
        </p:spPr>
        <p:txBody>
          <a:bodyPr wrap="square" anchor="ctr">
            <a:spAutoFit/>
          </a:bodyPr>
          <a:lstStyle/>
          <a:p>
            <a:r>
              <a:rPr lang="en-US" altLang="zh-CN" sz="2400" dirty="0"/>
              <a:t>1.1.2 </a:t>
            </a:r>
            <a:r>
              <a:rPr lang="zh-CN" altLang="en-US" sz="2400" dirty="0"/>
              <a:t>多维度分析结果文献</a:t>
            </a:r>
            <a:endParaRPr sz="2400" dirty="0"/>
          </a:p>
        </p:txBody>
      </p:sp>
      <p:sp>
        <p:nvSpPr>
          <p:cNvPr id="12293" name="圆角矩形 5"/>
          <p:cNvSpPr/>
          <p:nvPr/>
        </p:nvSpPr>
        <p:spPr>
          <a:xfrm>
            <a:off x="3228108" y="2716963"/>
            <a:ext cx="5486399" cy="1109835"/>
          </a:xfrm>
          <a:prstGeom prst="wedgeRectCallout">
            <a:avLst>
              <a:gd name="adj1" fmla="val 20605"/>
              <a:gd name="adj2" fmla="val -66242"/>
            </a:avLst>
          </a:prstGeom>
          <a:solidFill>
            <a:srgbClr val="C92A0D">
              <a:alpha val="92998"/>
            </a:srgbClr>
          </a:solidFill>
          <a:ln w="25400">
            <a:noFill/>
          </a:ln>
        </p:spPr>
        <p:txBody>
          <a:bodyPr wrap="none" anchor="ctr"/>
          <a:lstStyle/>
          <a:p>
            <a:pPr defTabSz="914400" eaLnBrk="0" hangingPunct="0">
              <a:lnSpc>
                <a:spcPct val="130000"/>
              </a:lnSpc>
              <a:buFont typeface="Wingdings" panose="05000000000000000000" pitchFamily="2" charset="2"/>
              <a:buNone/>
            </a:pP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smtClean="0">
                <a:solidFill>
                  <a:schemeClr val="bg1"/>
                </a:solidFill>
                <a:latin typeface="微软雅黑" panose="020B0503020204020204" pitchFamily="34" charset="-122"/>
                <a:ea typeface="微软雅黑" panose="020B0503020204020204" pitchFamily="34" charset="-122"/>
              </a:rPr>
              <a:t>计量可视化分析</a:t>
            </a:r>
            <a:endParaRPr lang="en-US" altLang="zh-CN" sz="1600" b="1" dirty="0">
              <a:solidFill>
                <a:schemeClr val="bg1"/>
              </a:solidFill>
              <a:latin typeface="微软雅黑" panose="020B0503020204020204" pitchFamily="34" charset="-122"/>
              <a:ea typeface="微软雅黑" panose="020B0503020204020204" pitchFamily="34" charset="-122"/>
            </a:endParaRPr>
          </a:p>
          <a:p>
            <a:pPr defTabSz="914400" eaLnBrk="0" hangingPunct="0">
              <a:lnSpc>
                <a:spcPct val="130000"/>
              </a:lnSpc>
              <a:buFont typeface="Wingdings" panose="05000000000000000000" pitchFamily="2" charset="2"/>
              <a:buNone/>
            </a:pPr>
            <a:r>
              <a:rPr lang="zh-CN" altLang="en-US" sz="1600" b="1" dirty="0" smtClean="0">
                <a:solidFill>
                  <a:schemeClr val="bg1"/>
                </a:solidFill>
                <a:latin typeface="微软雅黑" panose="020B0503020204020204" pitchFamily="34" charset="-122"/>
                <a:ea typeface="微软雅黑" panose="020B0503020204020204" pitchFamily="34" charset="-122"/>
              </a:rPr>
              <a:t>多维度分析结果文献，全面了解检索结果文献的数据情况，</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defTabSz="914400" eaLnBrk="0" hangingPunct="0">
              <a:lnSpc>
                <a:spcPct val="130000"/>
              </a:lnSpc>
              <a:buFont typeface="Wingdings" panose="05000000000000000000" pitchFamily="2" charset="2"/>
              <a:buNone/>
            </a:pPr>
            <a:r>
              <a:rPr lang="zh-CN" altLang="en-US" sz="1600" b="1" dirty="0" smtClean="0">
                <a:solidFill>
                  <a:schemeClr val="bg1"/>
                </a:solidFill>
                <a:latin typeface="微软雅黑" panose="020B0503020204020204" pitchFamily="34" charset="-122"/>
                <a:ea typeface="微软雅黑" panose="020B0503020204020204" pitchFamily="34" charset="-122"/>
              </a:rPr>
              <a:t>辅助文献调研和选题分析。</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7" name="圆角矩形 5"/>
          <p:cNvSpPr/>
          <p:nvPr/>
        </p:nvSpPr>
        <p:spPr>
          <a:xfrm>
            <a:off x="5758180" y="1964690"/>
            <a:ext cx="948055" cy="61023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500" fill="hold"/>
                                        <p:tgtEl>
                                          <p:spTgt spid="12293"/>
                                        </p:tgtEl>
                                        <p:attrNameLst>
                                          <p:attrName>ppt_x</p:attrName>
                                        </p:attrNameLst>
                                      </p:cBhvr>
                                      <p:tavLst>
                                        <p:tav tm="0">
                                          <p:val>
                                            <p:strVal val="#ppt_x"/>
                                          </p:val>
                                        </p:tav>
                                        <p:tav tm="100000">
                                          <p:val>
                                            <p:strVal val="#ppt_x"/>
                                          </p:val>
                                        </p:tav>
                                      </p:tavLst>
                                    </p:anim>
                                    <p:anim calcmode="lin" valueType="num">
                                      <p:cBhvr>
                                        <p:cTn id="8" dur="500" fill="hold"/>
                                        <p:tgtEl>
                                          <p:spTgt spid="12293"/>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nimBg="1"/>
      <p:bldP spid="1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rcRect r="4246"/>
          <a:stretch>
            <a:fillRect/>
          </a:stretch>
        </p:blipFill>
        <p:spPr>
          <a:xfrm>
            <a:off x="630555" y="1020445"/>
            <a:ext cx="11333480" cy="5525770"/>
          </a:xfrm>
          <a:prstGeom prst="rect">
            <a:avLst/>
          </a:prstGeom>
        </p:spPr>
      </p:pic>
      <p:sp>
        <p:nvSpPr>
          <p:cNvPr id="18" name="圆角矩形 5"/>
          <p:cNvSpPr/>
          <p:nvPr/>
        </p:nvSpPr>
        <p:spPr>
          <a:xfrm>
            <a:off x="659130" y="1826260"/>
            <a:ext cx="2212975" cy="404749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2446" y="1671736"/>
            <a:ext cx="9337145" cy="4854589"/>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447" y="1742555"/>
            <a:ext cx="10277080" cy="4575891"/>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2447" y="1826260"/>
            <a:ext cx="10554171" cy="4492186"/>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2212" y="1742554"/>
            <a:ext cx="10494405" cy="4575891"/>
          </a:xfrm>
          <a:prstGeom prst="rect">
            <a:avLst/>
          </a:prstGeom>
        </p:spPr>
      </p:pic>
      <p:sp>
        <p:nvSpPr>
          <p:cNvPr id="10" name="标题"/>
          <p:cNvSpPr>
            <a:spLocks noGrp="1"/>
          </p:cNvSpPr>
          <p:nvPr>
            <p:ph type="body" sz="quarter" idx="10"/>
          </p:nvPr>
        </p:nvSpPr>
        <p:spPr>
          <a:xfrm>
            <a:off x="1231562" y="262867"/>
            <a:ext cx="8629499" cy="461665"/>
          </a:xfrm>
        </p:spPr>
        <p:txBody>
          <a:bodyPr wrap="square" anchor="ctr">
            <a:spAutoFit/>
          </a:bodyPr>
          <a:lstStyle/>
          <a:p>
            <a:r>
              <a:rPr lang="en-US" altLang="zh-CN" sz="2400" dirty="0"/>
              <a:t>1.1.2 </a:t>
            </a:r>
            <a:r>
              <a:rPr lang="zh-CN" altLang="en-US" sz="2400" dirty="0"/>
              <a:t>多维度分析结果文献</a:t>
            </a:r>
            <a:endParaRPr sz="2400" dirty="0"/>
          </a:p>
        </p:txBody>
      </p:sp>
      <p:sp>
        <p:nvSpPr>
          <p:cNvPr id="8" name="TextBox 7"/>
          <p:cNvSpPr txBox="1"/>
          <p:nvPr/>
        </p:nvSpPr>
        <p:spPr>
          <a:xfrm>
            <a:off x="1045029" y="6318445"/>
            <a:ext cx="641714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CN" altLang="en-US" dirty="0" smtClean="0"/>
              <a:t>热点词汇：</a:t>
            </a:r>
            <a:r>
              <a:rPr lang="zh-CN" altLang="en-US" b="1" dirty="0" smtClean="0"/>
              <a:t>机器人</a:t>
            </a:r>
            <a:r>
              <a:rPr lang="zh-CN" altLang="en-US" dirty="0" smtClean="0"/>
              <a:t>、人工智能、学习、计算机视觉、专家系统</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circle(in)">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p:cNvPicPr>
            <a:picLocks noChangeAspect="1"/>
          </p:cNvPicPr>
          <p:nvPr/>
        </p:nvPicPr>
        <p:blipFill rotWithShape="1">
          <a:blip r:embed="rId3" cstate="print">
            <a:extLst>
              <a:ext uri="{28A0092B-C50C-407E-A947-70E740481C1C}">
                <a14:useLocalDpi xmlns:a14="http://schemas.microsoft.com/office/drawing/2010/main" val="0"/>
              </a:ext>
            </a:extLst>
          </a:blip>
          <a:srcRect t="5314" b="10325"/>
          <a:stretch>
            <a:fillRect/>
          </a:stretch>
        </p:blipFill>
        <p:spPr>
          <a:xfrm>
            <a:off x="-600" y="0"/>
            <a:ext cx="12193200" cy="6858000"/>
          </a:xfrm>
          <a:prstGeom prst="rect">
            <a:avLst/>
          </a:prstGeom>
          <a:noFill/>
          <a:ln>
            <a:noFill/>
          </a:ln>
        </p:spPr>
      </p:pic>
      <p:sp>
        <p:nvSpPr>
          <p:cNvPr id="10" name="任意多边形"/>
          <p:cNvSpPr/>
          <p:nvPr/>
        </p:nvSpPr>
        <p:spPr>
          <a:xfrm>
            <a:off x="3306935" y="3233394"/>
            <a:ext cx="8885700" cy="267000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p:cNvSpPr/>
          <p:nvPr/>
        </p:nvSpPr>
        <p:spPr>
          <a:xfrm>
            <a:off x="3478808" y="3408536"/>
            <a:ext cx="8540685" cy="231972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
          <p:cNvSpPr/>
          <p:nvPr/>
        </p:nvSpPr>
        <p:spPr>
          <a:xfrm>
            <a:off x="3992245" y="4250055"/>
            <a:ext cx="7515225" cy="706755"/>
          </a:xfrm>
          <a:prstGeom prst="rect">
            <a:avLst/>
          </a:prstGeom>
          <a:noFill/>
        </p:spPr>
        <p:txBody>
          <a:bodyPr wrap="square" lIns="180000" rIns="90000" rtlCol="0" anchor="ctr">
            <a:spAutoFit/>
          </a:bodyPr>
          <a:lstStyle/>
          <a:p>
            <a:pPr indent="467995">
              <a:lnSpc>
                <a:spcPct val="100000"/>
              </a:lnSpc>
              <a:spcAft>
                <a:spcPts val="1500"/>
              </a:spcAft>
            </a:pPr>
            <a:r>
              <a:rPr lang="zh-CN" sz="4000" b="1" spc="150" dirty="0">
                <a:solidFill>
                  <a:schemeClr val="bg1"/>
                </a:solidFill>
                <a:latin typeface="+mn-ea"/>
              </a:rPr>
              <a:t>      用</a:t>
            </a:r>
            <a:r>
              <a:rPr lang="en-US" altLang="zh-CN" sz="4000" b="1" spc="150" dirty="0">
                <a:solidFill>
                  <a:schemeClr val="bg1"/>
                </a:solidFill>
                <a:latin typeface="+mn-ea"/>
              </a:rPr>
              <a:t>CNKI</a:t>
            </a:r>
            <a:r>
              <a:rPr lang="zh-CN" altLang="en-US" sz="4000" b="1" spc="150" dirty="0">
                <a:solidFill>
                  <a:schemeClr val="bg1"/>
                </a:solidFill>
                <a:latin typeface="+mn-ea"/>
              </a:rPr>
              <a:t>能干什么？</a:t>
            </a:r>
          </a:p>
        </p:txBody>
      </p:sp>
      <p:sp>
        <p:nvSpPr>
          <p:cNvPr id="3" name="文本"/>
          <p:cNvSpPr/>
          <p:nvPr/>
        </p:nvSpPr>
        <p:spPr>
          <a:xfrm>
            <a:off x="4121150" y="3845878"/>
            <a:ext cx="8884920" cy="1514475"/>
          </a:xfrm>
          <a:prstGeom prst="rect">
            <a:avLst/>
          </a:prstGeom>
          <a:noFill/>
        </p:spPr>
        <p:txBody>
          <a:bodyPr wrap="square" lIns="180000" rIns="90000" rtlCol="0" anchor="ctr">
            <a:spAutoFit/>
          </a:bodyPr>
          <a:lstStyle/>
          <a:p>
            <a:pPr indent="467995">
              <a:lnSpc>
                <a:spcPct val="100000"/>
              </a:lnSpc>
              <a:spcAft>
                <a:spcPts val="1500"/>
              </a:spcAft>
            </a:pPr>
            <a:r>
              <a:rPr sz="4000" b="1" spc="150" dirty="0">
                <a:solidFill>
                  <a:schemeClr val="bg1"/>
                </a:solidFill>
                <a:latin typeface="+mn-ea"/>
              </a:rPr>
              <a:t>认识不一样的CNKI</a:t>
            </a:r>
          </a:p>
          <a:p>
            <a:pPr indent="467995">
              <a:lnSpc>
                <a:spcPct val="100000"/>
              </a:lnSpc>
              <a:spcAft>
                <a:spcPts val="1500"/>
              </a:spcAft>
            </a:pPr>
            <a:r>
              <a:rPr lang="en-US" altLang="zh-CN" sz="4000" b="1" spc="150" dirty="0">
                <a:solidFill>
                  <a:schemeClr val="bg1"/>
                </a:solidFill>
                <a:latin typeface="+mn-ea"/>
              </a:rPr>
              <a:t>——</a:t>
            </a:r>
            <a:r>
              <a:rPr lang="zh-CN" sz="4000" b="1" spc="150" dirty="0">
                <a:solidFill>
                  <a:schemeClr val="bg1"/>
                </a:solidFill>
                <a:latin typeface="+mn-ea"/>
              </a:rPr>
              <a:t>做您的科研好助手</a:t>
            </a: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animBg="1"/>
      <p:bldP spid="8" grpId="0"/>
      <p:bldP spid="8" grpId="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7"/>
            <a:ext cx="8629499" cy="461665"/>
          </a:xfrm>
        </p:spPr>
        <p:txBody>
          <a:bodyPr wrap="square" anchor="ctr">
            <a:spAutoFit/>
          </a:bodyPr>
          <a:lstStyle/>
          <a:p>
            <a:r>
              <a:rPr lang="en-US" altLang="zh-CN" sz="2400" dirty="0"/>
              <a:t>1.1.3</a:t>
            </a:r>
            <a:r>
              <a:rPr sz="2400" dirty="0"/>
              <a:t>具体化</a:t>
            </a:r>
            <a:r>
              <a:rPr lang="zh-CN" altLang="en-US" sz="2400" dirty="0"/>
              <a:t>检索结果</a:t>
            </a:r>
            <a:endParaRPr sz="2400" dirty="0"/>
          </a:p>
        </p:txBody>
      </p:sp>
      <p:pic>
        <p:nvPicPr>
          <p:cNvPr id="2" name="图片 1"/>
          <p:cNvPicPr>
            <a:picLocks noChangeAspect="1"/>
          </p:cNvPicPr>
          <p:nvPr/>
        </p:nvPicPr>
        <p:blipFill>
          <a:blip r:embed="rId3"/>
          <a:srcRect b="10564"/>
          <a:stretch>
            <a:fillRect/>
          </a:stretch>
        </p:blipFill>
        <p:spPr>
          <a:xfrm>
            <a:off x="1026795" y="852170"/>
            <a:ext cx="10193020" cy="5969000"/>
          </a:xfrm>
          <a:prstGeom prst="rect">
            <a:avLst/>
          </a:prstGeom>
        </p:spPr>
      </p:pic>
      <p:sp>
        <p:nvSpPr>
          <p:cNvPr id="8" name="矩形 7"/>
          <p:cNvSpPr/>
          <p:nvPr/>
        </p:nvSpPr>
        <p:spPr>
          <a:xfrm>
            <a:off x="2983230" y="1741170"/>
            <a:ext cx="8235950" cy="119761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矩形 11"/>
          <p:cNvSpPr/>
          <p:nvPr/>
        </p:nvSpPr>
        <p:spPr>
          <a:xfrm>
            <a:off x="2982595" y="2939415"/>
            <a:ext cx="8237220" cy="146812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1" name="圆角矩形标注 30"/>
          <p:cNvSpPr/>
          <p:nvPr/>
        </p:nvSpPr>
        <p:spPr>
          <a:xfrm>
            <a:off x="7252970" y="1015048"/>
            <a:ext cx="4140200" cy="889000"/>
          </a:xfrm>
          <a:prstGeom prst="wedgeRoundRectCallout">
            <a:avLst>
              <a:gd name="adj1" fmla="val -44463"/>
              <a:gd name="adj2" fmla="val 74214"/>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914400" fontAlgn="base">
              <a:lnSpc>
                <a:spcPct val="150000"/>
              </a:lnSpc>
              <a:spcBef>
                <a:spcPct val="0"/>
              </a:spcBef>
              <a:buNone/>
            </a:pPr>
            <a:r>
              <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rPr>
              <a:t>同时输入多个检索词进行查找，不同检索项之间关系</a:t>
            </a:r>
            <a:r>
              <a:rPr lang="zh-CN" altLang="en-US" sz="1400" b="1" strike="noStrike" spc="100" noProof="1" smtClean="0">
                <a:solidFill>
                  <a:schemeClr val="bg1"/>
                </a:solidFill>
                <a:uFillTx/>
                <a:latin typeface="微软雅黑" panose="020B0503020204020204" pitchFamily="34" charset="-122"/>
                <a:ea typeface="微软雅黑" panose="020B0503020204020204" pitchFamily="34" charset="-122"/>
                <a:sym typeface="Verdana" panose="020B0604030504040204" pitchFamily="34" charset="0"/>
              </a:rPr>
              <a:t>：并含，或含，不含</a:t>
            </a:r>
            <a:r>
              <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rPr>
              <a:t>，提高查准率</a:t>
            </a:r>
            <a:endPar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mn-ea"/>
            </a:endParaRPr>
          </a:p>
        </p:txBody>
      </p:sp>
      <p:sp>
        <p:nvSpPr>
          <p:cNvPr id="40" name="圆角矩形标注 39"/>
          <p:cNvSpPr/>
          <p:nvPr/>
        </p:nvSpPr>
        <p:spPr>
          <a:xfrm>
            <a:off x="3973195" y="4608830"/>
            <a:ext cx="3620135" cy="867410"/>
          </a:xfrm>
          <a:prstGeom prst="wedgeRoundRectCallout">
            <a:avLst>
              <a:gd name="adj1" fmla="val 2318"/>
              <a:gd name="adj2" fmla="val -75342"/>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914400" fontAlgn="base">
              <a:lnSpc>
                <a:spcPct val="150000"/>
              </a:lnSpc>
              <a:spcBef>
                <a:spcPct val="0"/>
              </a:spcBef>
              <a:buNone/>
            </a:pPr>
            <a:r>
              <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mn-ea"/>
              </a:rPr>
              <a:t>从发表时间、文献来源、支持基金、作者、作者单位进行限定</a:t>
            </a:r>
          </a:p>
        </p:txBody>
      </p:sp>
      <p:sp>
        <p:nvSpPr>
          <p:cNvPr id="42" name="矩形 41"/>
          <p:cNvSpPr/>
          <p:nvPr/>
        </p:nvSpPr>
        <p:spPr>
          <a:xfrm>
            <a:off x="9391650" y="6137910"/>
            <a:ext cx="1158875" cy="386080"/>
          </a:xfrm>
          <a:prstGeom prst="rect">
            <a:avLst/>
          </a:prstGeom>
          <a:noFill/>
          <a:ln w="38100">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p:tgtEl>
                                          <p:spTgt spid="40"/>
                                        </p:tgtEl>
                                        <p:attrNameLst>
                                          <p:attrName>ppt_y</p:attrName>
                                        </p:attrNameLst>
                                      </p:cBhvr>
                                      <p:tavLst>
                                        <p:tav tm="0">
                                          <p:val>
                                            <p:strVal val="#ppt_y+#ppt_h*1.125000"/>
                                          </p:val>
                                        </p:tav>
                                        <p:tav tm="100000">
                                          <p:val>
                                            <p:strVal val="#ppt_y"/>
                                          </p:val>
                                        </p:tav>
                                      </p:tavLst>
                                    </p:anim>
                                    <p:animEffect transition="in" filter="wipe(up)">
                                      <p:cBhvr>
                                        <p:cTn id="18" dur="500"/>
                                        <p:tgtEl>
                                          <p:spTgt spid="4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P spid="31" grpId="0" bldLvl="0" animBg="1"/>
      <p:bldP spid="40" grpId="0" bldLvl="0" animBg="1"/>
      <p:bldP spid="4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99" y="866775"/>
            <a:ext cx="11103637" cy="5939155"/>
          </a:xfrm>
          <a:prstGeom prst="rect">
            <a:avLst/>
          </a:prstGeom>
        </p:spPr>
      </p:pic>
      <p:sp>
        <p:nvSpPr>
          <p:cNvPr id="42" name="矩形 41"/>
          <p:cNvSpPr/>
          <p:nvPr/>
        </p:nvSpPr>
        <p:spPr>
          <a:xfrm>
            <a:off x="584010" y="866776"/>
            <a:ext cx="2014409" cy="322113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AutoShape 3"/>
          <p:cNvSpPr/>
          <p:nvPr/>
        </p:nvSpPr>
        <p:spPr>
          <a:xfrm>
            <a:off x="2754705" y="1990054"/>
            <a:ext cx="5492750" cy="1530350"/>
          </a:xfrm>
          <a:prstGeom prst="wedgeRoundRectCallout">
            <a:avLst>
              <a:gd name="adj1" fmla="val -50913"/>
              <a:gd name="adj2" fmla="val 65424"/>
              <a:gd name="adj3" fmla="val 16667"/>
            </a:avLst>
          </a:prstGeom>
          <a:solidFill>
            <a:srgbClr val="C92A0D">
              <a:alpha val="93000"/>
            </a:srgbClr>
          </a:solidFill>
          <a:ln w="9525">
            <a:noFill/>
            <a:miter/>
          </a:ln>
        </p:spPr>
        <p:txBody>
          <a:bodyPr wrap="none" lIns="36195" tIns="71755" rIns="36195" bIns="71755" anchor="ctr"/>
          <a:lstStyle/>
          <a:p>
            <a:pPr marL="0" lvl="0" indent="0" algn="l" defTabSz="914400" fontAlgn="base">
              <a:lnSpc>
                <a:spcPct val="150000"/>
              </a:lnSpc>
              <a:spcBef>
                <a:spcPct val="0"/>
              </a:spcBef>
              <a:buNone/>
            </a:pPr>
            <a:endParaRPr lang="en-US" altLang="zh-CN" sz="1600" b="1" strike="noStrike" spc="100" noProof="1">
              <a:solidFill>
                <a:schemeClr val="bg1"/>
              </a:solidFill>
              <a:uFillTx/>
              <a:latin typeface="微软雅黑" panose="020B0503020204020204" pitchFamily="34" charset="-122"/>
              <a:ea typeface="微软雅黑" panose="020B0503020204020204" pitchFamily="34" charset="-122"/>
              <a:sym typeface="宋体" panose="02010600030101010101" pitchFamily="2" charset="-122"/>
            </a:endParaRPr>
          </a:p>
          <a:p>
            <a:pPr marL="0" lvl="0" indent="0" algn="l" defTabSz="914400" fontAlgn="base">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文献检索平台提供了以</a:t>
            </a:r>
            <a:r>
              <a:rPr lang="en-US" altLang="zh-CN"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168</a:t>
            </a: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学科导航为基础的文献导航。</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defTabSz="914400" fontAlgn="base">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通过使用文献导航可控制检索的学科范围，提高检索准</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defTabSz="914400" fontAlgn="base">
              <a:lnSpc>
                <a:spcPct val="150000"/>
              </a:lnSpc>
              <a:spcBef>
                <a:spcPct val="0"/>
              </a:spcBef>
              <a:buNone/>
            </a:pPr>
            <a:r>
              <a:rPr lang="zh-CN" altLang="en-US" sz="1600" b="1" strike="noStrike" spc="100" noProof="1">
                <a:solidFill>
                  <a:schemeClr val="bg1"/>
                </a:solidFill>
                <a:uFillTx/>
                <a:latin typeface="微软雅黑" panose="020B0503020204020204" pitchFamily="34" charset="-122"/>
                <a:ea typeface="微软雅黑" panose="020B0503020204020204" pitchFamily="34" charset="-122"/>
                <a:cs typeface="+mn-ea"/>
                <a:sym typeface="+mn-ea"/>
              </a:rPr>
              <a:t>确率及检索速度</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a:p>
            <a:pPr marL="0" lvl="0" indent="0" algn="l" defTabSz="914400" fontAlgn="base">
              <a:lnSpc>
                <a:spcPct val="120000"/>
              </a:lnSpc>
              <a:spcBef>
                <a:spcPct val="0"/>
              </a:spcBef>
              <a:buNone/>
            </a:pP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p:txBody>
      </p:sp>
      <p:sp>
        <p:nvSpPr>
          <p:cNvPr id="20491" name="矩形 3"/>
          <p:cNvSpPr/>
          <p:nvPr/>
        </p:nvSpPr>
        <p:spPr>
          <a:xfrm>
            <a:off x="624391" y="3480118"/>
            <a:ext cx="1163320" cy="335280"/>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20492" name="矩形 3"/>
          <p:cNvSpPr/>
          <p:nvPr/>
        </p:nvSpPr>
        <p:spPr>
          <a:xfrm>
            <a:off x="9818220" y="5340648"/>
            <a:ext cx="1152525" cy="252413"/>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9" name="标题"/>
          <p:cNvSpPr>
            <a:spLocks noGrp="1"/>
          </p:cNvSpPr>
          <p:nvPr>
            <p:ph type="body" sz="quarter" idx="10"/>
          </p:nvPr>
        </p:nvSpPr>
        <p:spPr>
          <a:xfrm>
            <a:off x="1231562" y="262867"/>
            <a:ext cx="8629499" cy="461665"/>
          </a:xfrm>
        </p:spPr>
        <p:txBody>
          <a:bodyPr wrap="square" anchor="ctr">
            <a:spAutoFit/>
          </a:bodyPr>
          <a:lstStyle/>
          <a:p>
            <a:r>
              <a:rPr lang="en-US" altLang="zh-CN" sz="2400" dirty="0"/>
              <a:t>1.1.3</a:t>
            </a:r>
            <a:r>
              <a:rPr sz="2400" dirty="0"/>
              <a:t>具体化</a:t>
            </a:r>
            <a:r>
              <a:rPr lang="zh-CN" altLang="en-US" sz="2400" dirty="0"/>
              <a:t>检索结果</a:t>
            </a:r>
            <a:endParaRPr sz="24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par>
                                <p:cTn id="9" presetID="12" presetClass="entr" presetSubtype="4"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p:cTn id="17" dur="500"/>
                                        <p:tgtEl>
                                          <p:spTgt spid="20491"/>
                                        </p:tgtEl>
                                        <p:attrNameLst>
                                          <p:attrName>ppt_y</p:attrName>
                                        </p:attrNameLst>
                                      </p:cBhvr>
                                      <p:tavLst>
                                        <p:tav tm="0">
                                          <p:val>
                                            <p:strVal val="#ppt_y+#ppt_h*1.125000"/>
                                          </p:val>
                                        </p:tav>
                                        <p:tav tm="100000">
                                          <p:val>
                                            <p:strVal val="#ppt_y"/>
                                          </p:val>
                                        </p:tav>
                                      </p:tavLst>
                                    </p:anim>
                                    <p:animEffect transition="in" filter="wipe(up)">
                                      <p:cBhvr>
                                        <p:cTn id="18" dur="500"/>
                                        <p:tgtEl>
                                          <p:spTgt spid="2049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p:cTn id="23" dur="500"/>
                                        <p:tgtEl>
                                          <p:spTgt spid="20492"/>
                                        </p:tgtEl>
                                        <p:attrNameLst>
                                          <p:attrName>ppt_y</p:attrName>
                                        </p:attrNameLst>
                                      </p:cBhvr>
                                      <p:tavLst>
                                        <p:tav tm="0">
                                          <p:val>
                                            <p:strVal val="#ppt_y+#ppt_h*1.125000"/>
                                          </p:val>
                                        </p:tav>
                                        <p:tav tm="100000">
                                          <p:val>
                                            <p:strVal val="#ppt_y"/>
                                          </p:val>
                                        </p:tav>
                                      </p:tavLst>
                                    </p:anim>
                                    <p:animEffect transition="in" filter="wipe(up)">
                                      <p:cBhvr>
                                        <p:cTn id="24"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6" grpId="1" bldLvl="0" animBg="1"/>
      <p:bldP spid="20491" grpId="0" bldLvl="0" animBg="1"/>
      <p:bldP spid="2049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37861"/>
            <a:ext cx="8629499" cy="830997"/>
          </a:xfrm>
        </p:spPr>
        <p:txBody>
          <a:bodyPr wrap="square" anchor="ctr">
            <a:spAutoFit/>
          </a:bodyPr>
          <a:lstStyle/>
          <a:p>
            <a:r>
              <a:rPr lang="en-US" altLang="zh-CN" sz="2400" dirty="0" smtClean="0"/>
              <a:t>1.1.4 </a:t>
            </a:r>
            <a:r>
              <a:rPr lang="zh-CN" altLang="en-US" sz="2400" dirty="0"/>
              <a:t>整体把握人工智能</a:t>
            </a:r>
            <a:r>
              <a:rPr lang="en-US" altLang="zh-CN" sz="2400" dirty="0"/>
              <a:t>+</a:t>
            </a:r>
            <a:r>
              <a:rPr lang="zh-CN" altLang="en-US" sz="2400" dirty="0"/>
              <a:t>机器人领域行业发展情况，探索新思路</a:t>
            </a:r>
          </a:p>
        </p:txBody>
      </p:sp>
      <p:pic>
        <p:nvPicPr>
          <p:cNvPr id="2" name="图片 1"/>
          <p:cNvPicPr>
            <a:picLocks noChangeAspect="1"/>
          </p:cNvPicPr>
          <p:nvPr/>
        </p:nvPicPr>
        <p:blipFill>
          <a:blip r:embed="rId3"/>
          <a:srcRect t="1505"/>
          <a:stretch>
            <a:fillRect/>
          </a:stretch>
        </p:blipFill>
        <p:spPr>
          <a:xfrm>
            <a:off x="342900" y="897255"/>
            <a:ext cx="11506200" cy="5816600"/>
          </a:xfrm>
          <a:prstGeom prst="rect">
            <a:avLst/>
          </a:prstGeom>
        </p:spPr>
      </p:pic>
      <p:sp>
        <p:nvSpPr>
          <p:cNvPr id="42" name="矩形 41"/>
          <p:cNvSpPr/>
          <p:nvPr/>
        </p:nvSpPr>
        <p:spPr>
          <a:xfrm>
            <a:off x="449580" y="4744720"/>
            <a:ext cx="902335" cy="30924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AutoShape 3"/>
          <p:cNvSpPr/>
          <p:nvPr/>
        </p:nvSpPr>
        <p:spPr>
          <a:xfrm>
            <a:off x="1512570" y="3732530"/>
            <a:ext cx="4705985" cy="847725"/>
          </a:xfrm>
          <a:prstGeom prst="wedgeRoundRectCallout">
            <a:avLst>
              <a:gd name="adj1" fmla="val -50913"/>
              <a:gd name="adj2" fmla="val 65424"/>
              <a:gd name="adj3" fmla="val 16667"/>
            </a:avLst>
          </a:prstGeom>
          <a:solidFill>
            <a:srgbClr val="C92A0D">
              <a:alpha val="93000"/>
            </a:srgbClr>
          </a:solidFill>
          <a:ln w="9525">
            <a:noFill/>
            <a:miter/>
          </a:ln>
        </p:spPr>
        <p:txBody>
          <a:bodyPr wrap="none" lIns="36195" tIns="71755" rIns="36195" bIns="71755" anchor="ctr"/>
          <a:lstStyle/>
          <a:p>
            <a:pPr marL="0" lvl="0" indent="0" algn="l" defTabSz="914400" fontAlgn="base">
              <a:lnSpc>
                <a:spcPct val="150000"/>
              </a:lnSpc>
              <a:spcBef>
                <a:spcPct val="0"/>
              </a:spcBef>
              <a:buNone/>
            </a:pPr>
            <a:r>
              <a:rPr lang="en-US" altLang="zh-CN" sz="1600" b="1" strike="noStrike" spc="100" noProof="1">
                <a:solidFill>
                  <a:schemeClr val="bg1"/>
                </a:solidFill>
                <a:uFillTx/>
                <a:latin typeface="微软雅黑" panose="020B0503020204020204" pitchFamily="34" charset="-122"/>
                <a:ea typeface="微软雅黑" panose="020B0503020204020204" pitchFamily="34" charset="-122"/>
                <a:sym typeface="宋体" panose="02010600030101010101" pitchFamily="2" charset="-122"/>
              </a:rPr>
              <a:t>重点选读综述性文献，整体把握行业发展情况，</a:t>
            </a:r>
          </a:p>
          <a:p>
            <a:pPr marL="0" lvl="0" indent="0" algn="l" defTabSz="914400" fontAlgn="base">
              <a:lnSpc>
                <a:spcPct val="150000"/>
              </a:lnSpc>
              <a:spcBef>
                <a:spcPct val="0"/>
              </a:spcBef>
              <a:buNone/>
            </a:pPr>
            <a:r>
              <a:rPr lang="en-US" altLang="zh-CN" sz="1600" b="1" strike="noStrike" spc="100" noProof="1">
                <a:solidFill>
                  <a:schemeClr val="bg1"/>
                </a:solidFill>
                <a:uFillTx/>
                <a:latin typeface="微软雅黑" panose="020B0503020204020204" pitchFamily="34" charset="-122"/>
                <a:ea typeface="微软雅黑" panose="020B0503020204020204" pitchFamily="34" charset="-122"/>
                <a:sym typeface="宋体" panose="02010600030101010101" pitchFamily="2" charset="-122"/>
              </a:rPr>
              <a:t>探索新思路</a:t>
            </a:r>
            <a:endParaRPr lang="zh-CN" altLang="en-US" sz="1600" b="1" strike="noStrike" spc="100" noProof="1">
              <a:solidFill>
                <a:schemeClr val="bg1"/>
              </a:solidFill>
              <a:uFillTx/>
              <a:latin typeface="微软雅黑" panose="020B0503020204020204" pitchFamily="34" charset="-122"/>
              <a:ea typeface="微软雅黑" panose="020B0503020204020204" pitchFamily="34" charset="-122"/>
              <a:sym typeface="+mn-ea"/>
            </a:endParaRPr>
          </a:p>
        </p:txBody>
      </p:sp>
      <p:sp>
        <p:nvSpPr>
          <p:cNvPr id="4" name="对角圆角矩形 3"/>
          <p:cNvSpPr/>
          <p:nvPr/>
        </p:nvSpPr>
        <p:spPr>
          <a:xfrm>
            <a:off x="5998845" y="1049655"/>
            <a:ext cx="5850255" cy="838200"/>
          </a:xfrm>
          <a:prstGeom prst="round2DiagRect">
            <a:avLst/>
          </a:prstGeom>
          <a:solidFill>
            <a:srgbClr val="C92A0D">
              <a:alpha val="93000"/>
            </a:srgbClr>
          </a:solidFill>
          <a:ln w="9525">
            <a:noFill/>
            <a:miter/>
          </a:ln>
        </p:spPr>
        <p:txBody>
          <a:bodyPr wrap="none" lIns="36195" tIns="71755" rIns="36195" bIns="71755" rtlCol="0" anchor="ctr">
            <a:noAutofit/>
          </a:bodyPr>
          <a:lstStyle/>
          <a:p>
            <a:pPr lvl="0" algn="l" fontAlgn="base">
              <a:lnSpc>
                <a:spcPct val="150000"/>
              </a:lnSpc>
            </a:pPr>
            <a:r>
              <a:rPr lang="en-US" altLang="zh-CN" sz="1600" b="1" spc="100">
                <a:solidFill>
                  <a:schemeClr val="bg1"/>
                </a:solidFill>
                <a:uFillTx/>
                <a:latin typeface="微软雅黑" panose="020B0503020204020204" pitchFamily="34" charset="-122"/>
                <a:ea typeface="微软雅黑" panose="020B0503020204020204" pitchFamily="34" charset="-122"/>
                <a:sym typeface="+mn-ea"/>
              </a:rPr>
              <a:t>常用哪些研究方法，研究了哪些内容，研究进展程度如何，</a:t>
            </a:r>
          </a:p>
          <a:p>
            <a:pPr lvl="0" algn="l" fontAlgn="base">
              <a:lnSpc>
                <a:spcPct val="150000"/>
              </a:lnSpc>
            </a:pPr>
            <a:r>
              <a:rPr lang="en-US" altLang="zh-CN" sz="1600" b="1" spc="100">
                <a:solidFill>
                  <a:schemeClr val="bg1"/>
                </a:solidFill>
                <a:uFillTx/>
                <a:latin typeface="微软雅黑" panose="020B0503020204020204" pitchFamily="34" charset="-122"/>
                <a:ea typeface="微软雅黑" panose="020B0503020204020204" pitchFamily="34" charset="-122"/>
                <a:sym typeface="+mn-ea"/>
              </a:rPr>
              <a:t>有哪些学术流派。国内外研究的新趋势、新方法、新原理</a:t>
            </a:r>
          </a:p>
        </p:txBody>
      </p:sp>
      <p:sp>
        <p:nvSpPr>
          <p:cNvPr id="5" name="对角圆角矩形 4"/>
          <p:cNvSpPr/>
          <p:nvPr/>
        </p:nvSpPr>
        <p:spPr>
          <a:xfrm>
            <a:off x="5998845" y="2028825"/>
            <a:ext cx="5850255" cy="1456690"/>
          </a:xfrm>
          <a:prstGeom prst="round2DiagRect">
            <a:avLst/>
          </a:prstGeom>
          <a:solidFill>
            <a:srgbClr val="C92A0D">
              <a:alpha val="93000"/>
            </a:srgbClr>
          </a:solidFill>
          <a:ln w="9525">
            <a:noFill/>
            <a:miter/>
          </a:ln>
        </p:spPr>
        <p:txBody>
          <a:bodyPr wrap="none" lIns="36195" tIns="71755" rIns="36195" bIns="71755" rtlCol="0" anchor="ctr">
            <a:noAutofit/>
          </a:bodyPr>
          <a:lstStyle/>
          <a:p>
            <a:pPr lvl="0" algn="l" fontAlgn="base">
              <a:lnSpc>
                <a:spcPct val="150000"/>
              </a:lnSpc>
            </a:pPr>
            <a:r>
              <a:rPr lang="zh-CN" altLang="en-US" sz="1600" b="1" spc="100">
                <a:solidFill>
                  <a:schemeClr val="bg1"/>
                </a:solidFill>
                <a:uFillTx/>
                <a:latin typeface="微软雅黑" panose="020B0503020204020204" pitchFamily="34" charset="-122"/>
                <a:ea typeface="微软雅黑" panose="020B0503020204020204" pitchFamily="34" charset="-122"/>
                <a:sym typeface="+mn-ea"/>
              </a:rPr>
              <a:t>重点：</a:t>
            </a:r>
          </a:p>
          <a:p>
            <a:pPr lvl="0" algn="l" fontAlgn="base">
              <a:lnSpc>
                <a:spcPct val="150000"/>
              </a:lnSpc>
            </a:pPr>
            <a:r>
              <a:rPr lang="en-US" altLang="zh-CN" sz="1600" b="1" spc="100">
                <a:solidFill>
                  <a:schemeClr val="bg1"/>
                </a:solidFill>
                <a:uFillTx/>
                <a:latin typeface="微软雅黑" panose="020B0503020204020204" pitchFamily="34" charset="-122"/>
                <a:ea typeface="微软雅黑" panose="020B0503020204020204" pitchFamily="34" charset="-122"/>
                <a:sym typeface="+mn-ea"/>
              </a:rPr>
              <a:t>研究状况如何，研究大方向和框架如何，研究重点和焦点内</a:t>
            </a:r>
          </a:p>
          <a:p>
            <a:pPr lvl="0" algn="l" fontAlgn="base">
              <a:lnSpc>
                <a:spcPct val="150000"/>
              </a:lnSpc>
            </a:pPr>
            <a:r>
              <a:rPr lang="en-US" altLang="zh-CN" sz="1600" b="1" spc="100">
                <a:solidFill>
                  <a:schemeClr val="bg1"/>
                </a:solidFill>
                <a:uFillTx/>
                <a:latin typeface="微软雅黑" panose="020B0503020204020204" pitchFamily="34" charset="-122"/>
                <a:ea typeface="微软雅黑" panose="020B0503020204020204" pitchFamily="34" charset="-122"/>
                <a:sym typeface="+mn-ea"/>
              </a:rPr>
              <a:t>容</a:t>
            </a:r>
            <a:r>
              <a:rPr lang="zh-CN" altLang="en-US" sz="1600" b="1" spc="100">
                <a:solidFill>
                  <a:schemeClr val="bg1"/>
                </a:solidFill>
                <a:uFillTx/>
                <a:latin typeface="微软雅黑" panose="020B0503020204020204" pitchFamily="34" charset="-122"/>
                <a:ea typeface="微软雅黑" panose="020B0503020204020204" pitchFamily="34" charset="-122"/>
                <a:sym typeface="+mn-ea"/>
              </a:rPr>
              <a:t>，如发展脉络、没有研究到的方向和内容、待研究与解决</a:t>
            </a:r>
          </a:p>
          <a:p>
            <a:pPr lvl="0" algn="l" fontAlgn="base">
              <a:lnSpc>
                <a:spcPct val="150000"/>
              </a:lnSpc>
            </a:pPr>
            <a:r>
              <a:rPr lang="zh-CN" altLang="en-US" sz="1600" b="1" spc="100">
                <a:solidFill>
                  <a:schemeClr val="bg1"/>
                </a:solidFill>
                <a:uFillTx/>
                <a:latin typeface="微软雅黑" panose="020B0503020204020204" pitchFamily="34" charset="-122"/>
                <a:ea typeface="微软雅黑" panose="020B0503020204020204" pitchFamily="34" charset="-122"/>
                <a:sym typeface="+mn-ea"/>
              </a:rPr>
              <a:t>的问题等</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par>
                                <p:cTn id="9" presetID="12" presetClass="entr" presetSubtype="4"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6" grpId="1" bldLvl="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7"/>
            <a:ext cx="8629499" cy="461665"/>
          </a:xfrm>
        </p:spPr>
        <p:txBody>
          <a:bodyPr wrap="square" anchor="ctr">
            <a:spAutoFit/>
          </a:bodyPr>
          <a:lstStyle/>
          <a:p>
            <a:r>
              <a:rPr lang="en-US" altLang="zh-CN" sz="2400" dirty="0" smtClean="0"/>
              <a:t>1.1.5 </a:t>
            </a:r>
            <a:r>
              <a:rPr sz="2400" dirty="0"/>
              <a:t>阅读高质量文献</a:t>
            </a:r>
          </a:p>
        </p:txBody>
      </p:sp>
      <p:pic>
        <p:nvPicPr>
          <p:cNvPr id="2" name="图片 1"/>
          <p:cNvPicPr>
            <a:picLocks noChangeAspect="1"/>
          </p:cNvPicPr>
          <p:nvPr/>
        </p:nvPicPr>
        <p:blipFill>
          <a:blip r:embed="rId3"/>
          <a:stretch>
            <a:fillRect/>
          </a:stretch>
        </p:blipFill>
        <p:spPr>
          <a:xfrm>
            <a:off x="740410" y="897890"/>
            <a:ext cx="10908030" cy="5822315"/>
          </a:xfrm>
          <a:prstGeom prst="rect">
            <a:avLst/>
          </a:prstGeom>
        </p:spPr>
      </p:pic>
      <p:sp>
        <p:nvSpPr>
          <p:cNvPr id="20491" name="矩形 3"/>
          <p:cNvSpPr/>
          <p:nvPr/>
        </p:nvSpPr>
        <p:spPr>
          <a:xfrm>
            <a:off x="2762250" y="4080510"/>
            <a:ext cx="911225" cy="30670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4" name="矩形 3"/>
          <p:cNvSpPr/>
          <p:nvPr/>
        </p:nvSpPr>
        <p:spPr>
          <a:xfrm>
            <a:off x="4248150" y="4881880"/>
            <a:ext cx="554990" cy="29146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5" name="矩形 4"/>
          <p:cNvSpPr/>
          <p:nvPr/>
        </p:nvSpPr>
        <p:spPr>
          <a:xfrm>
            <a:off x="3246755" y="5959475"/>
            <a:ext cx="2188210" cy="32067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2293" name="圆角矩形 5"/>
          <p:cNvSpPr/>
          <p:nvPr/>
        </p:nvSpPr>
        <p:spPr>
          <a:xfrm>
            <a:off x="5586730" y="4827905"/>
            <a:ext cx="4408170" cy="1131570"/>
          </a:xfrm>
          <a:prstGeom prst="wedgeRoundRectCallout">
            <a:avLst>
              <a:gd name="adj1" fmla="val -45821"/>
              <a:gd name="adj2" fmla="val 65652"/>
              <a:gd name="adj3" fmla="val 16667"/>
            </a:avLst>
          </a:prstGeom>
          <a:solidFill>
            <a:srgbClr val="C92A0D">
              <a:alpha val="92998"/>
            </a:srgbClr>
          </a:solidFill>
          <a:ln w="25400">
            <a:noFill/>
          </a:ln>
        </p:spPr>
        <p:txBody>
          <a:bodyPr wrap="none" anchor="ctr"/>
          <a:lstStyle/>
          <a:p>
            <a:pPr algn="l" defTabSz="914400" eaLnBrk="0" hangingPunct="0">
              <a:lnSpc>
                <a:spcPct val="130000"/>
              </a:lnSpc>
              <a:buFont typeface="Wingdings" panose="05000000000000000000" pitchFamily="2" charset="2"/>
              <a:buNone/>
            </a:pPr>
            <a:r>
              <a:rPr lang="zh-CN" altLang="en-US" sz="1600" b="1">
                <a:solidFill>
                  <a:schemeClr val="bg1"/>
                </a:solidFill>
                <a:latin typeface="微软雅黑" panose="020B0503020204020204" pitchFamily="34" charset="-122"/>
                <a:ea typeface="微软雅黑" panose="020B0503020204020204" pitchFamily="34" charset="-122"/>
              </a:rPr>
              <a:t>找到最有价值文献，点击每篇文章的篇名，</a:t>
            </a:r>
          </a:p>
          <a:p>
            <a:pPr algn="l" defTabSz="914400" eaLnBrk="0" hangingPunct="0">
              <a:lnSpc>
                <a:spcPct val="130000"/>
              </a:lnSpc>
              <a:buFont typeface="Wingdings" panose="05000000000000000000" pitchFamily="2" charset="2"/>
              <a:buNone/>
            </a:pPr>
            <a:r>
              <a:rPr lang="zh-CN" altLang="en-US" sz="1600" b="1">
                <a:solidFill>
                  <a:schemeClr val="bg1"/>
                </a:solidFill>
                <a:latin typeface="微软雅黑" panose="020B0503020204020204" pitchFamily="34" charset="-122"/>
                <a:ea typeface="微软雅黑" panose="020B0503020204020204" pitchFamily="34" charset="-122"/>
              </a:rPr>
              <a:t>即可进入文章的知网节，查看文章的基本信息，</a:t>
            </a:r>
          </a:p>
          <a:p>
            <a:pPr algn="l" defTabSz="914400" eaLnBrk="0" hangingPunct="0">
              <a:lnSpc>
                <a:spcPct val="130000"/>
              </a:lnSpc>
              <a:buFont typeface="Wingdings" panose="05000000000000000000" pitchFamily="2" charset="2"/>
              <a:buNone/>
            </a:pPr>
            <a:r>
              <a:rPr lang="zh-CN" altLang="en-US" sz="1600" b="1">
                <a:solidFill>
                  <a:schemeClr val="bg1"/>
                </a:solidFill>
                <a:latin typeface="微软雅黑" panose="020B0503020204020204" pitchFamily="34" charset="-122"/>
                <a:ea typeface="微软雅黑" panose="020B0503020204020204" pitchFamily="34" charset="-122"/>
              </a:rPr>
              <a:t>考察节点文献脉络图</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91"/>
                                        </p:tgtEl>
                                        <p:attrNameLst>
                                          <p:attrName>style.visibility</p:attrName>
                                        </p:attrNameLst>
                                      </p:cBhvr>
                                      <p:to>
                                        <p:strVal val="visible"/>
                                      </p:to>
                                    </p:set>
                                    <p:anim calcmode="lin" valueType="num">
                                      <p:cBhvr>
                                        <p:cTn id="7" dur="500"/>
                                        <p:tgtEl>
                                          <p:spTgt spid="20491"/>
                                        </p:tgtEl>
                                        <p:attrNameLst>
                                          <p:attrName>ppt_y</p:attrName>
                                        </p:attrNameLst>
                                      </p:cBhvr>
                                      <p:tavLst>
                                        <p:tav tm="0">
                                          <p:val>
                                            <p:strVal val="#ppt_y+#ppt_h*1.125000"/>
                                          </p:val>
                                        </p:tav>
                                        <p:tav tm="100000">
                                          <p:val>
                                            <p:strVal val="#ppt_y"/>
                                          </p:val>
                                        </p:tav>
                                      </p:tavLst>
                                    </p:anim>
                                    <p:animEffect transition="in" filter="wipe(up)">
                                      <p:cBhvr>
                                        <p:cTn id="8" dur="500"/>
                                        <p:tgtEl>
                                          <p:spTgt spid="2049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2293"/>
                                        </p:tgtEl>
                                        <p:attrNameLst>
                                          <p:attrName>style.visibility</p:attrName>
                                        </p:attrNameLst>
                                      </p:cBhvr>
                                      <p:to>
                                        <p:strVal val="visible"/>
                                      </p:to>
                                    </p:set>
                                    <p:anim calcmode="lin" valueType="num">
                                      <p:cBhvr>
                                        <p:cTn id="23" dur="500" fill="hold"/>
                                        <p:tgtEl>
                                          <p:spTgt spid="12293"/>
                                        </p:tgtEl>
                                        <p:attrNameLst>
                                          <p:attrName>ppt_x</p:attrName>
                                        </p:attrNameLst>
                                      </p:cBhvr>
                                      <p:tavLst>
                                        <p:tav tm="0">
                                          <p:val>
                                            <p:strVal val="#ppt_x"/>
                                          </p:val>
                                        </p:tav>
                                        <p:tav tm="100000">
                                          <p:val>
                                            <p:strVal val="#ppt_x"/>
                                          </p:val>
                                        </p:tav>
                                      </p:tavLst>
                                    </p:anim>
                                    <p:anim calcmode="lin" valueType="num">
                                      <p:cBhvr>
                                        <p:cTn id="24"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bldLvl="0" animBg="1"/>
      <p:bldP spid="4" grpId="0" bldLvl="0" animBg="1"/>
      <p:bldP spid="5" grpId="0" bldLvl="0" animBg="1"/>
      <p:bldP spid="1229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265" y="262562"/>
            <a:ext cx="9029700" cy="461665"/>
          </a:xfrm>
        </p:spPr>
        <p:txBody>
          <a:bodyPr wrap="square" anchor="ctr">
            <a:spAutoFit/>
          </a:bodyPr>
          <a:lstStyle/>
          <a:p>
            <a:r>
              <a:rPr lang="en-US" altLang="zh-CN" sz="2400" dirty="0" smtClean="0"/>
              <a:t>1.1.6 </a:t>
            </a:r>
            <a:r>
              <a:rPr sz="2400" dirty="0"/>
              <a:t>由点到面</a:t>
            </a:r>
            <a:r>
              <a:rPr lang="en-US" altLang="zh-CN" sz="2400" dirty="0"/>
              <a:t>!</a:t>
            </a:r>
            <a:r>
              <a:rPr sz="2400" dirty="0"/>
              <a:t>发现更多</a:t>
            </a:r>
            <a:r>
              <a:rPr lang="en-US" altLang="zh-CN" sz="2400" dirty="0"/>
              <a:t>!</a:t>
            </a:r>
          </a:p>
        </p:txBody>
      </p:sp>
      <p:pic>
        <p:nvPicPr>
          <p:cNvPr id="2" name="图片 1"/>
          <p:cNvPicPr>
            <a:picLocks noChangeAspect="1"/>
          </p:cNvPicPr>
          <p:nvPr/>
        </p:nvPicPr>
        <p:blipFill>
          <a:blip r:embed="rId4"/>
          <a:stretch>
            <a:fillRect/>
          </a:stretch>
        </p:blipFill>
        <p:spPr>
          <a:xfrm>
            <a:off x="490220" y="910590"/>
            <a:ext cx="11212195" cy="5862955"/>
          </a:xfrm>
          <a:prstGeom prst="rect">
            <a:avLst/>
          </a:prstGeom>
        </p:spPr>
      </p:pic>
      <p:sp>
        <p:nvSpPr>
          <p:cNvPr id="14347" name="圆角矩形 6"/>
          <p:cNvSpPr/>
          <p:nvPr/>
        </p:nvSpPr>
        <p:spPr>
          <a:xfrm>
            <a:off x="2003425" y="1198880"/>
            <a:ext cx="3636010" cy="631190"/>
          </a:xfrm>
          <a:prstGeom prst="wedgeRoundRectCallout">
            <a:avLst>
              <a:gd name="adj1" fmla="val -41337"/>
              <a:gd name="adj2" fmla="val 77665"/>
              <a:gd name="adj3" fmla="val 16667"/>
            </a:avLst>
          </a:prstGeom>
          <a:solidFill>
            <a:srgbClr val="C92A0D">
              <a:alpha val="92998"/>
            </a:srgbClr>
          </a:solidFill>
          <a:ln w="25400">
            <a:noFill/>
          </a:ln>
        </p:spPr>
        <p:txBody>
          <a:bodyPr anchor="ctr"/>
          <a:lstStyle/>
          <a:p>
            <a:pPr algn="ctr" defTabSz="914400" eaLnBrk="0" hangingPunct="0">
              <a:buFont typeface="Wingdings" panose="05000000000000000000" pitchFamily="2" charset="2"/>
              <a:buNone/>
            </a:pPr>
            <a:r>
              <a:rPr lang="zh-CN" altLang="en-US"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通过知网节了解文献的基本信息</a:t>
            </a:r>
            <a:endParaRPr lang="zh-CN" altLang="en-US"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circle(in)">
                                      <p:cBhvr>
                                        <p:cTn id="7" dur="125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265" y="262562"/>
            <a:ext cx="9029700" cy="461665"/>
          </a:xfrm>
        </p:spPr>
        <p:txBody>
          <a:bodyPr wrap="square" anchor="ctr">
            <a:spAutoFit/>
          </a:bodyPr>
          <a:lstStyle/>
          <a:p>
            <a:r>
              <a:rPr lang="en-US" altLang="zh-CN" sz="2400" dirty="0" smtClean="0"/>
              <a:t>1.1.6 </a:t>
            </a:r>
            <a:r>
              <a:rPr sz="2400" dirty="0"/>
              <a:t>由点到面</a:t>
            </a:r>
            <a:r>
              <a:rPr lang="en-US" altLang="zh-CN" sz="2400" dirty="0"/>
              <a:t>!</a:t>
            </a:r>
            <a:r>
              <a:rPr sz="2400" dirty="0"/>
              <a:t>发现更多</a:t>
            </a:r>
            <a:r>
              <a:rPr lang="en-US" altLang="zh-CN" sz="2400" dirty="0"/>
              <a:t>!</a:t>
            </a:r>
          </a:p>
        </p:txBody>
      </p:sp>
      <p:pic>
        <p:nvPicPr>
          <p:cNvPr id="4" name="图片 3"/>
          <p:cNvPicPr>
            <a:picLocks noChangeAspect="1"/>
          </p:cNvPicPr>
          <p:nvPr/>
        </p:nvPicPr>
        <p:blipFill>
          <a:blip r:embed="rId4"/>
          <a:srcRect l="514" r="127"/>
          <a:stretch>
            <a:fillRect/>
          </a:stretch>
        </p:blipFill>
        <p:spPr>
          <a:xfrm>
            <a:off x="176530" y="1625600"/>
            <a:ext cx="11838940" cy="4535170"/>
          </a:xfrm>
          <a:prstGeom prst="rect">
            <a:avLst/>
          </a:prstGeom>
        </p:spPr>
      </p:pic>
      <p:pic>
        <p:nvPicPr>
          <p:cNvPr id="5" name="图片 4"/>
          <p:cNvPicPr>
            <a:picLocks noChangeAspect="1"/>
          </p:cNvPicPr>
          <p:nvPr/>
        </p:nvPicPr>
        <p:blipFill>
          <a:blip r:embed="rId5"/>
          <a:stretch>
            <a:fillRect/>
          </a:stretch>
        </p:blipFill>
        <p:spPr>
          <a:xfrm>
            <a:off x="264160" y="878840"/>
            <a:ext cx="11489690" cy="5941060"/>
          </a:xfrm>
          <a:prstGeom prst="rect">
            <a:avLst/>
          </a:prstGeom>
        </p:spPr>
      </p:pic>
      <p:sp>
        <p:nvSpPr>
          <p:cNvPr id="14347" name="圆角矩形 6"/>
          <p:cNvSpPr/>
          <p:nvPr/>
        </p:nvSpPr>
        <p:spPr>
          <a:xfrm>
            <a:off x="7423785" y="1717040"/>
            <a:ext cx="4448810" cy="764540"/>
          </a:xfrm>
          <a:prstGeom prst="wedgeRoundRectCallout">
            <a:avLst>
              <a:gd name="adj1" fmla="val -41337"/>
              <a:gd name="adj2" fmla="val 77665"/>
              <a:gd name="adj3" fmla="val 16667"/>
            </a:avLst>
          </a:prstGeom>
          <a:solidFill>
            <a:srgbClr val="C92A0D">
              <a:alpha val="92998"/>
            </a:srgbClr>
          </a:solidFill>
          <a:ln w="25400">
            <a:noFill/>
          </a:ln>
        </p:spPr>
        <p:txBody>
          <a:bodyPr anchor="ctr"/>
          <a:lstStyle/>
          <a:p>
            <a:pPr algn="ctr" defTabSz="914400" eaLnBrk="0" hangingPunct="0">
              <a:buFont typeface="Wingdings" panose="05000000000000000000" pitchFamily="2" charset="2"/>
              <a:buNone/>
            </a:pPr>
            <a:r>
              <a:rPr lang="zh-CN" altLang="en-US"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通过文献的引文网络，从文献的来龙去脉</a:t>
            </a:r>
          </a:p>
          <a:p>
            <a:pPr algn="ctr" defTabSz="914400" eaLnBrk="0" hangingPunct="0">
              <a:buFont typeface="Wingdings" panose="05000000000000000000" pitchFamily="2" charset="2"/>
              <a:buNone/>
            </a:pPr>
            <a:r>
              <a:rPr lang="zh-CN" altLang="en-US"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中找到追溯点和延生点，启发科研创新。</a:t>
            </a:r>
          </a:p>
        </p:txBody>
      </p:sp>
      <p:sp>
        <p:nvSpPr>
          <p:cNvPr id="7" name="矩形 6"/>
          <p:cNvSpPr/>
          <p:nvPr/>
        </p:nvSpPr>
        <p:spPr>
          <a:xfrm>
            <a:off x="2741930" y="1548765"/>
            <a:ext cx="2188210" cy="32067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6" name="图片 5"/>
          <p:cNvPicPr>
            <a:picLocks noChangeAspect="1"/>
          </p:cNvPicPr>
          <p:nvPr/>
        </p:nvPicPr>
        <p:blipFill>
          <a:blip r:embed="rId6"/>
          <a:stretch>
            <a:fillRect/>
          </a:stretch>
        </p:blipFill>
        <p:spPr>
          <a:xfrm>
            <a:off x="408305" y="879475"/>
            <a:ext cx="11420475" cy="59416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circle(in)">
                                      <p:cBhvr>
                                        <p:cTn id="7" dur="1250"/>
                                        <p:tgtEl>
                                          <p:spTgt spid="14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1434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P spid="14347" grpId="1" animBg="1"/>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7"/>
            <a:ext cx="8629499" cy="461665"/>
          </a:xfrm>
        </p:spPr>
        <p:txBody>
          <a:bodyPr wrap="square" anchor="ctr">
            <a:spAutoFit/>
          </a:bodyPr>
          <a:lstStyle/>
          <a:p>
            <a:r>
              <a:rPr lang="en-US" altLang="zh-CN" sz="2400" dirty="0" smtClean="0">
                <a:sym typeface="+mn-ea"/>
              </a:rPr>
              <a:t>1.1.6 </a:t>
            </a:r>
            <a:r>
              <a:rPr sz="2400" dirty="0">
                <a:sym typeface="+mn-ea"/>
              </a:rPr>
              <a:t>由点到面</a:t>
            </a:r>
            <a:r>
              <a:rPr lang="en-US" altLang="zh-CN" sz="2400" dirty="0">
                <a:sym typeface="+mn-ea"/>
              </a:rPr>
              <a:t>!</a:t>
            </a:r>
            <a:r>
              <a:rPr sz="2400" dirty="0">
                <a:sym typeface="+mn-ea"/>
              </a:rPr>
              <a:t>发现更多</a:t>
            </a:r>
            <a:r>
              <a:rPr lang="en-US" altLang="zh-CN" sz="2400" dirty="0">
                <a:sym typeface="+mn-ea"/>
              </a:rPr>
              <a:t>!</a:t>
            </a:r>
            <a:endParaRPr sz="2400" dirty="0"/>
          </a:p>
        </p:txBody>
      </p:sp>
      <p:pic>
        <p:nvPicPr>
          <p:cNvPr id="4" name="图片 3"/>
          <p:cNvPicPr>
            <a:picLocks noChangeAspect="1"/>
          </p:cNvPicPr>
          <p:nvPr/>
        </p:nvPicPr>
        <p:blipFill>
          <a:blip r:embed="rId3"/>
          <a:stretch>
            <a:fillRect/>
          </a:stretch>
        </p:blipFill>
        <p:spPr>
          <a:xfrm>
            <a:off x="343535" y="973455"/>
            <a:ext cx="11534775" cy="5781675"/>
          </a:xfrm>
          <a:prstGeom prst="rect">
            <a:avLst/>
          </a:prstGeom>
        </p:spPr>
      </p:pic>
      <p:sp>
        <p:nvSpPr>
          <p:cNvPr id="50183" name="圆角矩形 5"/>
          <p:cNvSpPr/>
          <p:nvPr/>
        </p:nvSpPr>
        <p:spPr>
          <a:xfrm>
            <a:off x="6288722" y="860612"/>
            <a:ext cx="5235407" cy="1882588"/>
          </a:xfrm>
          <a:prstGeom prst="wedgeRoundRectCallout">
            <a:avLst>
              <a:gd name="adj1" fmla="val -44606"/>
              <a:gd name="adj2" fmla="val 64847"/>
              <a:gd name="adj3" fmla="val 16667"/>
            </a:avLst>
          </a:prstGeom>
          <a:solidFill>
            <a:srgbClr val="C92A0D">
              <a:alpha val="92998"/>
            </a:srgbClr>
          </a:solidFill>
          <a:ln w="25400">
            <a:noFill/>
          </a:ln>
        </p:spPr>
        <p:txBody>
          <a:bodyPr wrap="none" anchor="ctr"/>
          <a:lstStyle/>
          <a:p>
            <a:pPr defTabSz="914400" eaLnBrk="0" hangingPunct="0">
              <a:lnSpc>
                <a:spcPct val="130000"/>
              </a:lnSpc>
              <a:buFont typeface="Wingdings" panose="05000000000000000000" pitchFamily="2" charset="2"/>
              <a:buNone/>
            </a:pP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实时</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聚类计算</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，自动</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推送与检索主题相关的</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文献，</a:t>
            </a:r>
            <a:endParaRPr lang="en-US" altLang="zh-CN"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defTabSz="914400" eaLnBrk="0" hangingPunct="0">
              <a:lnSpc>
                <a:spcPct val="130000"/>
              </a:lnSpc>
              <a:buFont typeface="Wingdings" panose="05000000000000000000" pitchFamily="2" charset="2"/>
              <a:buNone/>
            </a:pP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扩充研究内容</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。还包括：相关作者文献、相关机构</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文献、</a:t>
            </a:r>
            <a:endParaRPr lang="en-US" altLang="zh-CN"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defTabSz="914400" eaLnBrk="0" hangingPunct="0">
              <a:lnSpc>
                <a:spcPct val="130000"/>
              </a:lnSpc>
              <a:buFont typeface="Wingdings" panose="05000000000000000000" pitchFamily="2" charset="2"/>
              <a:buNone/>
            </a:pP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文献</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分类导航等为科研创作的延展</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提供研究</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基础。</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小结</a:t>
            </a:r>
            <a:endParaRPr lang="zh-CN" altLang="en-US" dirty="0"/>
          </a:p>
        </p:txBody>
      </p:sp>
      <p:sp>
        <p:nvSpPr>
          <p:cNvPr id="3" name="矩形 2"/>
          <p:cNvSpPr/>
          <p:nvPr/>
        </p:nvSpPr>
        <p:spPr>
          <a:xfrm>
            <a:off x="1210236" y="1667435"/>
            <a:ext cx="9294158" cy="3227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rPr>
              <a:t>拟题示例：</a:t>
            </a:r>
            <a:endParaRPr lang="en-US" altLang="zh-CN" sz="2400" b="1" dirty="0" smtClean="0">
              <a:solidFill>
                <a:schemeClr val="tx1"/>
              </a:solidFill>
            </a:endParaRPr>
          </a:p>
          <a:p>
            <a:r>
              <a:rPr lang="zh-CN" altLang="en-US" sz="1600" b="1" dirty="0" smtClean="0">
                <a:solidFill>
                  <a:schemeClr val="tx1"/>
                </a:solidFill>
              </a:rPr>
              <a:t>人工智能</a:t>
            </a:r>
            <a:r>
              <a:rPr lang="en-US" altLang="zh-CN" sz="1600" b="1" dirty="0" smtClean="0">
                <a:solidFill>
                  <a:schemeClr val="tx1"/>
                </a:solidFill>
              </a:rPr>
              <a:t>+</a:t>
            </a:r>
            <a:r>
              <a:rPr lang="zh-CN" altLang="en-US" sz="1600" b="1" dirty="0" smtClean="0">
                <a:solidFill>
                  <a:schemeClr val="tx1"/>
                </a:solidFill>
              </a:rPr>
              <a:t>研究热点“机器人”，</a:t>
            </a:r>
            <a:endParaRPr lang="en-US" altLang="zh-CN" sz="1600" b="1" dirty="0" smtClean="0">
              <a:solidFill>
                <a:schemeClr val="tx1"/>
              </a:solidFill>
            </a:endParaRPr>
          </a:p>
          <a:p>
            <a:r>
              <a:rPr lang="zh-CN" altLang="en-US" sz="1600" b="1" dirty="0" smtClean="0">
                <a:solidFill>
                  <a:schemeClr val="tx1"/>
                </a:solidFill>
              </a:rPr>
              <a:t>且通过阅读综述文章及高质量文章，多次</a:t>
            </a:r>
            <a:r>
              <a:rPr lang="zh-CN" altLang="en-US" sz="1600" b="1" dirty="0">
                <a:solidFill>
                  <a:schemeClr val="tx1"/>
                </a:solidFill>
              </a:rPr>
              <a:t>提到人工智能产业发展</a:t>
            </a:r>
            <a:r>
              <a:rPr lang="zh-CN" altLang="en-US" sz="1600" b="1" dirty="0" smtClean="0">
                <a:solidFill>
                  <a:schemeClr val="tx1"/>
                </a:solidFill>
              </a:rPr>
              <a:t>及对</a:t>
            </a:r>
            <a:r>
              <a:rPr lang="zh-CN" altLang="en-US" sz="1600" b="1" dirty="0">
                <a:solidFill>
                  <a:schemeClr val="tx1"/>
                </a:solidFill>
              </a:rPr>
              <a:t>劳动力市场的冲击，</a:t>
            </a:r>
            <a:r>
              <a:rPr lang="zh-CN" altLang="en-US" sz="1600" b="1" dirty="0" smtClean="0">
                <a:solidFill>
                  <a:schemeClr val="tx1"/>
                </a:solidFill>
              </a:rPr>
              <a:t>那可考虑</a:t>
            </a:r>
            <a:r>
              <a:rPr lang="zh-CN" altLang="en-US" sz="1600" b="1" dirty="0">
                <a:solidFill>
                  <a:schemeClr val="tx1"/>
                </a:solidFill>
              </a:rPr>
              <a:t>题目方向为：人工智能时代我国劳动力转型机制与升级路径研究，</a:t>
            </a:r>
            <a:r>
              <a:rPr lang="zh-CN" altLang="en-US" sz="1600" b="1" dirty="0" smtClean="0">
                <a:solidFill>
                  <a:schemeClr val="tx1"/>
                </a:solidFill>
              </a:rPr>
              <a:t>或人工智能</a:t>
            </a:r>
            <a:r>
              <a:rPr lang="zh-CN" altLang="en-US" sz="1600" b="1" dirty="0">
                <a:solidFill>
                  <a:schemeClr val="tx1"/>
                </a:solidFill>
              </a:rPr>
              <a:t>技术对中国劳动力市场冲击及应对策略研究等。</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056751" y="64754"/>
            <a:ext cx="8629499" cy="830997"/>
          </a:xfrm>
        </p:spPr>
        <p:txBody>
          <a:bodyPr/>
          <a:lstStyle/>
          <a:p>
            <a:r>
              <a:rPr sz="2400" dirty="0" smtClean="0">
                <a:sym typeface="+mn-ea"/>
              </a:rPr>
              <a:t>1.2</a:t>
            </a:r>
            <a:r>
              <a:rPr lang="zh-CN" altLang="en-US" sz="2400" dirty="0">
                <a:sym typeface="+mn-ea"/>
              </a:rPr>
              <a:t>关注最新研究，立足研究领域需解决的问题，寻找研究创新</a:t>
            </a:r>
            <a:r>
              <a:rPr lang="zh-CN" altLang="en-US" sz="2400" dirty="0" smtClean="0">
                <a:sym typeface="+mn-ea"/>
              </a:rPr>
              <a:t>点</a:t>
            </a:r>
            <a:endParaRPr lang="zh-CN" altLang="en-US" sz="2400" dirty="0"/>
          </a:p>
        </p:txBody>
      </p:sp>
      <p:pic>
        <p:nvPicPr>
          <p:cNvPr id="4" name="图片 3"/>
          <p:cNvPicPr>
            <a:picLocks noChangeAspect="1"/>
          </p:cNvPicPr>
          <p:nvPr/>
        </p:nvPicPr>
        <p:blipFill>
          <a:blip r:embed="rId3"/>
          <a:stretch>
            <a:fillRect/>
          </a:stretch>
        </p:blipFill>
        <p:spPr>
          <a:xfrm>
            <a:off x="876300" y="1144270"/>
            <a:ext cx="10439400" cy="5457825"/>
          </a:xfrm>
          <a:prstGeom prst="rect">
            <a:avLst/>
          </a:prstGeom>
        </p:spPr>
      </p:pic>
      <p:sp>
        <p:nvSpPr>
          <p:cNvPr id="6" name="矩形 5"/>
          <p:cNvSpPr/>
          <p:nvPr/>
        </p:nvSpPr>
        <p:spPr>
          <a:xfrm>
            <a:off x="3251200" y="3457575"/>
            <a:ext cx="645795" cy="35623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圆角矩形标注 6"/>
          <p:cNvSpPr/>
          <p:nvPr/>
        </p:nvSpPr>
        <p:spPr>
          <a:xfrm>
            <a:off x="2935923" y="1987233"/>
            <a:ext cx="8793163" cy="1039813"/>
          </a:xfrm>
          <a:prstGeom prst="wedgeRoundRectCallout">
            <a:avLst>
              <a:gd name="adj1" fmla="val -37600"/>
              <a:gd name="adj2" fmla="val 81540"/>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按相关度综合考虑了“</a:t>
            </a: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人工智能</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”这个检索条件下</a:t>
            </a:r>
            <a:r>
              <a:rPr lang="en-US" alt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98152</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条检索结果的发表时间、被引频次、下载频次对检索结果进行分析排序，利于我们找到相对较新</a:t>
            </a:r>
            <a:r>
              <a:rPr lang="zh-CN" altLang="en-US" sz="1600" b="1" strike="noStrike" spc="100" noProof="0" dirty="0" smtClean="0">
                <a:ln>
                  <a:noFill/>
                </a:ln>
                <a:solidFill>
                  <a:schemeClr val="bg1"/>
                </a:solidFill>
                <a:uLnTx/>
                <a:uFillTx/>
                <a:latin typeface="微软雅黑" panose="020B0503020204020204" pitchFamily="34" charset="-122"/>
                <a:ea typeface="微软雅黑" panose="020B0503020204020204" pitchFamily="34" charset="-122"/>
                <a:sym typeface="+mn-ea"/>
              </a:rPr>
              <a:t>、影响力和传播度较高</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的文献</a:t>
            </a:r>
          </a:p>
        </p:txBody>
      </p:sp>
      <p:sp>
        <p:nvSpPr>
          <p:cNvPr id="2" name="矩形 1"/>
          <p:cNvSpPr/>
          <p:nvPr/>
        </p:nvSpPr>
        <p:spPr>
          <a:xfrm>
            <a:off x="7847965" y="6142355"/>
            <a:ext cx="912495" cy="44450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 name="圆角矩形标注 4"/>
          <p:cNvSpPr/>
          <p:nvPr/>
        </p:nvSpPr>
        <p:spPr>
          <a:xfrm>
            <a:off x="7057390" y="5092700"/>
            <a:ext cx="4429125" cy="810260"/>
          </a:xfrm>
          <a:prstGeom prst="wedgeRoundRectCallout">
            <a:avLst>
              <a:gd name="adj1" fmla="val -19491"/>
              <a:gd name="adj2" fmla="val 65583"/>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玫红色刊名是CNKI独家合作期刊，只能在CNKI平台上找到这些期刊中的文献</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p:tgtEl>
                                          <p:spTgt spid="6"/>
                                        </p:tgtEl>
                                        <p:attrNameLst>
                                          <p:attrName>ppt_y</p:attrName>
                                        </p:attrNameLst>
                                      </p:cBhvr>
                                      <p:tavLst>
                                        <p:tav tm="0">
                                          <p:val>
                                            <p:strVal val="#ppt_y+#ppt_h*1.125000"/>
                                          </p:val>
                                        </p:tav>
                                        <p:tav tm="100000">
                                          <p:val>
                                            <p:strVal val="#ppt_y"/>
                                          </p:val>
                                        </p:tav>
                                      </p:tavLst>
                                    </p:anim>
                                    <p:animEffect transition="in" filter="wipe(up)">
                                      <p:cBhvr>
                                        <p:cTn id="11" dur="500"/>
                                        <p:tgtEl>
                                          <p:spTgt spid="6"/>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par>
                          <p:cTn id="16" fill="hold">
                            <p:stCondLst>
                              <p:cond delay="500"/>
                            </p:stCondLst>
                            <p:childTnLst>
                              <p:par>
                                <p:cTn id="17" presetID="1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2" grpId="0" bldLvl="0" animBg="1"/>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0900" y="923925"/>
            <a:ext cx="10487025" cy="5781675"/>
          </a:xfrm>
          <a:prstGeom prst="rect">
            <a:avLst/>
          </a:prstGeom>
        </p:spPr>
      </p:pic>
      <p:sp>
        <p:nvSpPr>
          <p:cNvPr id="6" name="矩形 5"/>
          <p:cNvSpPr/>
          <p:nvPr/>
        </p:nvSpPr>
        <p:spPr>
          <a:xfrm>
            <a:off x="3679825" y="3213735"/>
            <a:ext cx="794385" cy="35623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圆角矩形标注 6"/>
          <p:cNvSpPr/>
          <p:nvPr/>
        </p:nvSpPr>
        <p:spPr>
          <a:xfrm>
            <a:off x="3679825" y="1772285"/>
            <a:ext cx="6594475" cy="1039813"/>
          </a:xfrm>
          <a:prstGeom prst="wedgeRoundRectCallout">
            <a:avLst>
              <a:gd name="adj1" fmla="val -38825"/>
              <a:gd name="adj2" fmla="val 77139"/>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按发表时间排序，发表时间越新的文献排序越靠前，利于快速找到“</a:t>
            </a: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人工智能</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”研究的最新动态，辅助选题</a:t>
            </a:r>
          </a:p>
        </p:txBody>
      </p:sp>
      <p:sp>
        <p:nvSpPr>
          <p:cNvPr id="4" name="矩形 3"/>
          <p:cNvSpPr/>
          <p:nvPr/>
        </p:nvSpPr>
        <p:spPr>
          <a:xfrm>
            <a:off x="5425440" y="6444615"/>
            <a:ext cx="750570" cy="26162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8" name="圆角矩形标注 7"/>
          <p:cNvSpPr/>
          <p:nvPr/>
        </p:nvSpPr>
        <p:spPr>
          <a:xfrm>
            <a:off x="2782570" y="4540885"/>
            <a:ext cx="8738235" cy="1398270"/>
          </a:xfrm>
          <a:prstGeom prst="wedgeRoundRectCallout">
            <a:avLst>
              <a:gd name="adj1" fmla="val -16870"/>
              <a:gd name="adj2" fmla="val 64719"/>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单篇网络首发，指借助互联网（含移动网络）在“中国知网”以数字出版方式优先出版学术期刊的单篇论文内容</a:t>
            </a:r>
          </a:p>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en-US" alt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1</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、及早发现最新的文献情报，对所提供的数据进行深度钻研和再利用，产生学术碰撞</a:t>
            </a:r>
          </a:p>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en-US" alt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2</a:t>
            </a:r>
            <a:r>
              <a:rPr lang="zh-CN" altLang="en-US"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、尽早为职称评定提供依据</a:t>
            </a:r>
          </a:p>
        </p:txBody>
      </p:sp>
      <p:sp>
        <p:nvSpPr>
          <p:cNvPr id="9" name="标题"/>
          <p:cNvSpPr>
            <a:spLocks noGrp="1"/>
          </p:cNvSpPr>
          <p:nvPr>
            <p:ph type="body" sz="quarter" idx="10"/>
          </p:nvPr>
        </p:nvSpPr>
        <p:spPr>
          <a:xfrm>
            <a:off x="1056751" y="64754"/>
            <a:ext cx="8629499" cy="830997"/>
          </a:xfrm>
        </p:spPr>
        <p:txBody>
          <a:bodyPr/>
          <a:lstStyle/>
          <a:p>
            <a:r>
              <a:rPr sz="2400" dirty="0" smtClean="0">
                <a:sym typeface="+mn-ea"/>
              </a:rPr>
              <a:t>1.2</a:t>
            </a:r>
            <a:r>
              <a:rPr lang="zh-CN" altLang="en-US" sz="2400" dirty="0">
                <a:sym typeface="+mn-ea"/>
              </a:rPr>
              <a:t>关注最新研究，立足研究领域需解决的问题，寻找研究创新</a:t>
            </a:r>
            <a:r>
              <a:rPr lang="zh-CN" altLang="en-US" sz="2400" dirty="0" smtClean="0">
                <a:sym typeface="+mn-ea"/>
              </a:rPr>
              <a:t>点</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4"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6204" t="38936" r="-2" b="15726"/>
          <a:stretch>
            <a:fillRect/>
          </a:stretch>
        </p:blipFill>
        <p:spPr>
          <a:xfrm>
            <a:off x="0" y="0"/>
            <a:ext cx="12193200" cy="6858000"/>
          </a:xfrm>
          <a:prstGeom prst="rect">
            <a:avLst/>
          </a:prstGeom>
        </p:spPr>
      </p:pic>
      <p:pic>
        <p:nvPicPr>
          <p:cNvPr id="9" name="图片" descr="C:\Users\lqy8000\Desktop\240566.jpeg240566"/>
          <p:cNvPicPr>
            <a:picLocks noChangeAspect="1"/>
          </p:cNvPicPr>
          <p:nvPr/>
        </p:nvPicPr>
        <p:blipFill rotWithShape="1">
          <a:blip r:embed="rId5"/>
          <a:srcRect/>
          <a:stretch>
            <a:fillRect/>
          </a:stretch>
        </p:blipFill>
        <p:spPr>
          <a:xfrm>
            <a:off x="543619" y="1553210"/>
            <a:ext cx="6679840" cy="3751580"/>
          </a:xfrm>
          <a:prstGeom prst="rect">
            <a:avLst/>
          </a:prstGeom>
          <a:ln w="38100">
            <a:solidFill>
              <a:schemeClr val="bg1"/>
            </a:solidFill>
          </a:ln>
        </p:spPr>
      </p:pic>
      <p:sp>
        <p:nvSpPr>
          <p:cNvPr id="17" name="任意多边形"/>
          <p:cNvSpPr/>
          <p:nvPr/>
        </p:nvSpPr>
        <p:spPr>
          <a:xfrm>
            <a:off x="7767077" y="0"/>
            <a:ext cx="392723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p:cNvSpPr/>
          <p:nvPr/>
        </p:nvSpPr>
        <p:spPr>
          <a:xfrm>
            <a:off x="7767077" y="6426000"/>
            <a:ext cx="3927232" cy="4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
          <p:cNvSpPr/>
          <p:nvPr/>
        </p:nvSpPr>
        <p:spPr>
          <a:xfrm>
            <a:off x="7869555" y="2407285"/>
            <a:ext cx="3575685" cy="3030220"/>
          </a:xfrm>
          <a:prstGeom prst="rect">
            <a:avLst/>
          </a:prstGeom>
          <a:noFill/>
        </p:spPr>
        <p:txBody>
          <a:bodyPr wrap="square" lIns="180000" rIns="90000" rtlCol="0" anchor="ctr">
            <a:spAutoFit/>
          </a:bodyPr>
          <a:lstStyle/>
          <a:p>
            <a:pPr indent="467995">
              <a:lnSpc>
                <a:spcPct val="150000"/>
              </a:lnSpc>
              <a:spcAft>
                <a:spcPts val="1500"/>
              </a:spcAft>
            </a:pPr>
            <a:r>
              <a:rPr lang="zh-CN" altLang="en-US" sz="1700" spc="150" dirty="0">
                <a:solidFill>
                  <a:schemeClr val="bg1"/>
                </a:solidFill>
                <a:latin typeface="+mn-ea"/>
              </a:rPr>
              <a:t>爱因斯坦和费尔德在《物理学的进化》一书中指出：“提出一个问题往往比解决一个问题更重要。”</a:t>
            </a:r>
          </a:p>
          <a:p>
            <a:pPr indent="467995">
              <a:lnSpc>
                <a:spcPct val="150000"/>
              </a:lnSpc>
              <a:spcAft>
                <a:spcPts val="1500"/>
              </a:spcAft>
            </a:pPr>
            <a:r>
              <a:rPr lang="zh-CN" altLang="en-US" sz="1700" spc="150" dirty="0">
                <a:solidFill>
                  <a:schemeClr val="bg1"/>
                </a:solidFill>
                <a:latin typeface="+mn-ea"/>
              </a:rPr>
              <a:t>选题是科研过程的战略性步骤和起点，是科学研究的首要环节。</a:t>
            </a:r>
          </a:p>
        </p:txBody>
      </p:sp>
      <p:cxnSp>
        <p:nvCxnSpPr>
          <p:cNvPr id="22" name="直接连接符"/>
          <p:cNvCxnSpPr/>
          <p:nvPr/>
        </p:nvCxnSpPr>
        <p:spPr>
          <a:xfrm>
            <a:off x="8098217" y="2132828"/>
            <a:ext cx="32649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
          <p:cNvSpPr/>
          <p:nvPr/>
        </p:nvSpPr>
        <p:spPr>
          <a:xfrm>
            <a:off x="8127531" y="848442"/>
            <a:ext cx="3206327" cy="784830"/>
          </a:xfrm>
          <a:prstGeom prst="rect">
            <a:avLst/>
          </a:prstGeom>
        </p:spPr>
        <p:txBody>
          <a:bodyPr wrap="none">
            <a:spAutoFit/>
          </a:bodyPr>
          <a:lstStyle/>
          <a:p>
            <a:pPr algn="ctr"/>
            <a:r>
              <a:rPr lang="en-US" altLang="zh-CN" sz="4500" b="1" spc="250" dirty="0" smtClean="0">
                <a:solidFill>
                  <a:schemeClr val="bg1"/>
                </a:solidFill>
              </a:rPr>
              <a:t>1.</a:t>
            </a:r>
            <a:r>
              <a:rPr lang="zh-CN" altLang="en-US" sz="4500" b="1" spc="250" dirty="0" smtClean="0">
                <a:solidFill>
                  <a:schemeClr val="bg1"/>
                </a:solidFill>
              </a:rPr>
              <a:t>科研</a:t>
            </a:r>
            <a:r>
              <a:rPr lang="zh-CN" altLang="en-US" sz="4500" b="1" spc="250" dirty="0">
                <a:solidFill>
                  <a:schemeClr val="bg1"/>
                </a:solidFill>
              </a:rPr>
              <a:t>选题</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小结</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71" y="1049706"/>
            <a:ext cx="10058400" cy="3449490"/>
          </a:xfrm>
          <a:prstGeom prst="rect">
            <a:avLst/>
          </a:prstGeom>
        </p:spPr>
      </p:pic>
      <p:sp>
        <p:nvSpPr>
          <p:cNvPr id="4" name="TextBox 3"/>
          <p:cNvSpPr txBox="1"/>
          <p:nvPr/>
        </p:nvSpPr>
        <p:spPr>
          <a:xfrm>
            <a:off x="1008529" y="5069541"/>
            <a:ext cx="10795544" cy="1200329"/>
          </a:xfrm>
          <a:prstGeom prst="rect">
            <a:avLst/>
          </a:prstGeom>
          <a:noFill/>
        </p:spPr>
        <p:txBody>
          <a:bodyPr wrap="square" rtlCol="0">
            <a:spAutoFit/>
          </a:bodyPr>
          <a:lstStyle/>
          <a:p>
            <a:r>
              <a:rPr lang="zh-CN" altLang="en-US" dirty="0" smtClean="0"/>
              <a:t>通过研读近一年的研究文献，并对其进行分析，可查看到研究热点为“人工智能”、“机器人”、“大数据”、</a:t>
            </a:r>
            <a:r>
              <a:rPr lang="zh-CN" altLang="en-US" dirty="0"/>
              <a:t>“深度学习”，学科分布为：控制工程、通信经济、计算机、工业经济、教育、新闻传播、工商管理等。可通过以“人工智能”为主题词，将学科限定在其他学科例如“工业经济”，研究主题为	</a:t>
            </a:r>
          </a:p>
          <a:p>
            <a:r>
              <a:rPr lang="zh-CN" altLang="en-US" dirty="0" smtClean="0"/>
              <a:t>“</a:t>
            </a:r>
            <a:r>
              <a:rPr lang="zh-CN" altLang="en-US" dirty="0"/>
              <a:t>促进人工智能与制造业深度融合发展的难点及政策建议 </a:t>
            </a:r>
            <a:r>
              <a:rPr lang="zh-CN" altLang="en-US" dirty="0" smtClean="0"/>
              <a:t>”“</a:t>
            </a:r>
            <a:r>
              <a:rPr lang="zh-CN" altLang="en-US" dirty="0"/>
              <a:t>智能制造产业发展模式与路径创新</a:t>
            </a:r>
            <a:r>
              <a:rPr lang="zh-CN" altLang="en-US" dirty="0" smtClean="0"/>
              <a:t>研究”等。</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6"/>
            <a:ext cx="8629499" cy="461665"/>
          </a:xfrm>
        </p:spPr>
        <p:txBody>
          <a:bodyPr/>
          <a:lstStyle/>
          <a:p>
            <a:r>
              <a:rPr lang="en-US" altLang="zh-CN" sz="2400" spc="0" noProof="0" dirty="0">
                <a:latin typeface="微软雅黑" panose="020B0503020204020204" pitchFamily="34" charset="-122"/>
                <a:ea typeface="微软雅黑" panose="020B0503020204020204" pitchFamily="34" charset="-122"/>
                <a:cs typeface="微软雅黑" panose="020B0503020204020204" pitchFamily="34" charset="-122"/>
                <a:sym typeface="+mn-ea"/>
              </a:rPr>
              <a:t>1.3 </a:t>
            </a:r>
            <a:r>
              <a:rPr sz="2400" spc="0" noProof="0" dirty="0">
                <a:latin typeface="微软雅黑" panose="020B0503020204020204" pitchFamily="34" charset="-122"/>
                <a:ea typeface="微软雅黑" panose="020B0503020204020204" pitchFamily="34" charset="-122"/>
                <a:cs typeface="微软雅黑" panose="020B0503020204020204" pitchFamily="34" charset="-122"/>
                <a:sym typeface="+mn-ea"/>
              </a:rPr>
              <a:t>从热点趋势中选题</a:t>
            </a:r>
            <a:endParaRPr lang="zh-CN" altLang="en-US" sz="2400"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 y="1158167"/>
            <a:ext cx="10451465" cy="5520201"/>
          </a:xfrm>
          <a:prstGeom prst="rect">
            <a:avLst/>
          </a:prstGeom>
        </p:spPr>
      </p:pic>
      <p:sp>
        <p:nvSpPr>
          <p:cNvPr id="7" name="圆角矩形标注 6"/>
          <p:cNvSpPr/>
          <p:nvPr/>
        </p:nvSpPr>
        <p:spPr>
          <a:xfrm>
            <a:off x="4733925" y="1807845"/>
            <a:ext cx="4500245" cy="565150"/>
          </a:xfrm>
          <a:prstGeom prst="wedgeRoundRectCallout">
            <a:avLst>
              <a:gd name="adj1" fmla="val 42027"/>
              <a:gd name="adj2" fmla="val -88314"/>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通过指数检索查看主题研究近年的发展态势</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 y="2539060"/>
            <a:ext cx="10470515" cy="4139308"/>
          </a:xfrm>
          <a:prstGeom prst="rect">
            <a:avLst/>
          </a:prstGeom>
        </p:spPr>
      </p:pic>
      <p:sp>
        <p:nvSpPr>
          <p:cNvPr id="12" name="矩形 11"/>
          <p:cNvSpPr/>
          <p:nvPr/>
        </p:nvSpPr>
        <p:spPr>
          <a:xfrm>
            <a:off x="902970" y="5525870"/>
            <a:ext cx="1443355" cy="68389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6"/>
            <a:ext cx="8629499" cy="461665"/>
          </a:xfrm>
        </p:spPr>
        <p:txBody>
          <a:bodyPr/>
          <a:lstStyle/>
          <a:p>
            <a:r>
              <a:rPr lang="en-US" altLang="zh-CN" sz="2400" spc="0" noProof="0" dirty="0">
                <a:latin typeface="微软雅黑" panose="020B0503020204020204" pitchFamily="34" charset="-122"/>
                <a:ea typeface="微软雅黑" panose="020B0503020204020204" pitchFamily="34" charset="-122"/>
                <a:cs typeface="微软雅黑" panose="020B0503020204020204" pitchFamily="34" charset="-122"/>
                <a:sym typeface="+mn-ea"/>
              </a:rPr>
              <a:t>1.3 </a:t>
            </a:r>
            <a:r>
              <a:rPr sz="2400" spc="0" noProof="0" dirty="0">
                <a:latin typeface="微软雅黑" panose="020B0503020204020204" pitchFamily="34" charset="-122"/>
                <a:ea typeface="微软雅黑" panose="020B0503020204020204" pitchFamily="34" charset="-122"/>
                <a:cs typeface="微软雅黑" panose="020B0503020204020204" pitchFamily="34" charset="-122"/>
                <a:sym typeface="+mn-ea"/>
              </a:rPr>
              <a:t>从热点趋势中选题</a:t>
            </a:r>
            <a:endParaRPr lang="zh-CN" altLang="en-US" sz="2400" dirty="0"/>
          </a:p>
        </p:txBody>
      </p:sp>
      <p:pic>
        <p:nvPicPr>
          <p:cNvPr id="2" name="图片 1"/>
          <p:cNvPicPr>
            <a:picLocks noChangeAspect="1"/>
          </p:cNvPicPr>
          <p:nvPr/>
        </p:nvPicPr>
        <p:blipFill>
          <a:blip r:embed="rId3"/>
          <a:stretch>
            <a:fillRect/>
          </a:stretch>
        </p:blipFill>
        <p:spPr>
          <a:xfrm>
            <a:off x="814070" y="953135"/>
            <a:ext cx="10296525" cy="2990850"/>
          </a:xfrm>
          <a:prstGeom prst="rect">
            <a:avLst/>
          </a:prstGeom>
        </p:spPr>
      </p:pic>
      <p:pic>
        <p:nvPicPr>
          <p:cNvPr id="4" name="图片 3"/>
          <p:cNvPicPr>
            <a:picLocks noChangeAspect="1"/>
          </p:cNvPicPr>
          <p:nvPr/>
        </p:nvPicPr>
        <p:blipFill>
          <a:blip r:embed="rId4"/>
          <a:stretch>
            <a:fillRect/>
          </a:stretch>
        </p:blipFill>
        <p:spPr>
          <a:xfrm>
            <a:off x="814070" y="3279140"/>
            <a:ext cx="10306050" cy="3476625"/>
          </a:xfrm>
          <a:prstGeom prst="rect">
            <a:avLst/>
          </a:prstGeom>
        </p:spPr>
      </p:pic>
      <p:sp>
        <p:nvSpPr>
          <p:cNvPr id="7" name="圆角矩形标注 6"/>
          <p:cNvSpPr/>
          <p:nvPr/>
        </p:nvSpPr>
        <p:spPr>
          <a:xfrm>
            <a:off x="2387600" y="808355"/>
            <a:ext cx="4500245" cy="565150"/>
          </a:xfrm>
          <a:prstGeom prst="wedgeRoundRectCallout">
            <a:avLst>
              <a:gd name="adj1" fmla="val -55319"/>
              <a:gd name="adj2" fmla="val 27303"/>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快速查看每一年该主题的高关注度文献</a:t>
            </a:r>
          </a:p>
        </p:txBody>
      </p:sp>
      <p:sp>
        <p:nvSpPr>
          <p:cNvPr id="12" name="矩形 11"/>
          <p:cNvSpPr/>
          <p:nvPr/>
        </p:nvSpPr>
        <p:spPr>
          <a:xfrm>
            <a:off x="814070" y="953135"/>
            <a:ext cx="998855" cy="32766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 name="矩形 4"/>
          <p:cNvSpPr/>
          <p:nvPr/>
        </p:nvSpPr>
        <p:spPr>
          <a:xfrm>
            <a:off x="814070" y="3279140"/>
            <a:ext cx="998855" cy="32766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圆角矩形标注 5"/>
          <p:cNvSpPr/>
          <p:nvPr/>
        </p:nvSpPr>
        <p:spPr>
          <a:xfrm>
            <a:off x="2387600" y="2978150"/>
            <a:ext cx="4500245" cy="628650"/>
          </a:xfrm>
          <a:prstGeom prst="wedgeRoundRectCallout">
            <a:avLst>
              <a:gd name="adj1" fmla="val -55319"/>
              <a:gd name="adj2" fmla="val 27303"/>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该主题最新、最早、最有价值的文献。辅助快速定位，更好了解研究主题</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5" grpId="0" bldLvl="0" animBg="1"/>
      <p:bldP spid="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6"/>
            <a:ext cx="8629499" cy="461665"/>
          </a:xfrm>
        </p:spPr>
        <p:txBody>
          <a:bodyPr/>
          <a:lstStyle/>
          <a:p>
            <a:r>
              <a:rPr lang="zh-CN" altLang="en-US" sz="2400" dirty="0" smtClean="0"/>
              <a:t>1.4 从交叉学科中选题</a:t>
            </a:r>
          </a:p>
        </p:txBody>
      </p:sp>
      <p:pic>
        <p:nvPicPr>
          <p:cNvPr id="4" name="图片 3"/>
          <p:cNvPicPr>
            <a:picLocks noChangeAspect="1"/>
          </p:cNvPicPr>
          <p:nvPr/>
        </p:nvPicPr>
        <p:blipFill>
          <a:blip r:embed="rId3"/>
          <a:stretch>
            <a:fillRect/>
          </a:stretch>
        </p:blipFill>
        <p:spPr>
          <a:xfrm>
            <a:off x="462915" y="1620520"/>
            <a:ext cx="7621270" cy="4061460"/>
          </a:xfrm>
          <a:prstGeom prst="rect">
            <a:avLst/>
          </a:prstGeom>
        </p:spPr>
      </p:pic>
      <p:pic>
        <p:nvPicPr>
          <p:cNvPr id="5" name="图片 4"/>
          <p:cNvPicPr>
            <a:picLocks noChangeAspect="1"/>
          </p:cNvPicPr>
          <p:nvPr/>
        </p:nvPicPr>
        <p:blipFill>
          <a:blip r:embed="rId4"/>
          <a:srcRect l="7456" r="3104"/>
          <a:stretch>
            <a:fillRect/>
          </a:stretch>
        </p:blipFill>
        <p:spPr>
          <a:xfrm>
            <a:off x="7625080" y="1620520"/>
            <a:ext cx="4281170" cy="4061460"/>
          </a:xfrm>
          <a:prstGeom prst="rect">
            <a:avLst/>
          </a:prstGeom>
        </p:spPr>
      </p:pic>
      <p:sp>
        <p:nvSpPr>
          <p:cNvPr id="12" name="矩形 11"/>
          <p:cNvSpPr/>
          <p:nvPr/>
        </p:nvSpPr>
        <p:spPr>
          <a:xfrm>
            <a:off x="462915" y="1620520"/>
            <a:ext cx="1414145" cy="41656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圆角矩形标注 6"/>
          <p:cNvSpPr/>
          <p:nvPr/>
        </p:nvSpPr>
        <p:spPr>
          <a:xfrm>
            <a:off x="2620010" y="1471930"/>
            <a:ext cx="5644515" cy="788035"/>
          </a:xfrm>
          <a:prstGeom prst="wedgeRoundRectCallout">
            <a:avLst>
              <a:gd name="adj1" fmla="val -55319"/>
              <a:gd name="adj2" fmla="val 27303"/>
              <a:gd name="adj3" fmla="val 16667"/>
            </a:avLst>
          </a:prstGeom>
          <a:solidFill>
            <a:srgbClr val="C92A0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1600" b="1" strike="noStrike" spc="100" noProof="0" dirty="0">
                <a:ln>
                  <a:noFill/>
                </a:ln>
                <a:solidFill>
                  <a:schemeClr val="bg1"/>
                </a:solidFill>
                <a:uLnTx/>
                <a:uFillTx/>
                <a:latin typeface="微软雅黑" panose="020B0503020204020204" pitchFamily="34" charset="-122"/>
                <a:ea typeface="微软雅黑" panose="020B0503020204020204" pitchFamily="34" charset="-122"/>
                <a:sym typeface="+mn-ea"/>
              </a:rPr>
              <a:t>通过学科分布寻找学科交叉点，找到临近学科的理论观点或方法技术，引用、移植到本学科研究中</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2"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7" grpId="1" animBg="1"/>
      <p:bldP spid="7"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6"/>
            <a:ext cx="8629499" cy="461665"/>
          </a:xfrm>
        </p:spPr>
        <p:txBody>
          <a:bodyPr/>
          <a:lstStyle/>
          <a:p>
            <a:r>
              <a:rPr lang="zh-CN" altLang="en-US" sz="2400" dirty="0" smtClean="0"/>
              <a:t>1.4 从交叉学科中选题</a:t>
            </a:r>
          </a:p>
        </p:txBody>
      </p:sp>
      <p:pic>
        <p:nvPicPr>
          <p:cNvPr id="4" name="图片 3"/>
          <p:cNvPicPr>
            <a:picLocks noChangeAspect="1"/>
          </p:cNvPicPr>
          <p:nvPr/>
        </p:nvPicPr>
        <p:blipFill>
          <a:blip r:embed="rId3"/>
          <a:stretch>
            <a:fillRect/>
          </a:stretch>
        </p:blipFill>
        <p:spPr>
          <a:xfrm>
            <a:off x="462915" y="1136428"/>
            <a:ext cx="7621270" cy="4061460"/>
          </a:xfrm>
          <a:prstGeom prst="rect">
            <a:avLst/>
          </a:prstGeom>
        </p:spPr>
      </p:pic>
      <p:pic>
        <p:nvPicPr>
          <p:cNvPr id="5" name="图片 4"/>
          <p:cNvPicPr>
            <a:picLocks noChangeAspect="1"/>
          </p:cNvPicPr>
          <p:nvPr/>
        </p:nvPicPr>
        <p:blipFill>
          <a:blip r:embed="rId4"/>
          <a:srcRect l="7456" r="3104"/>
          <a:stretch>
            <a:fillRect/>
          </a:stretch>
        </p:blipFill>
        <p:spPr>
          <a:xfrm>
            <a:off x="7625080" y="1136428"/>
            <a:ext cx="4281170" cy="4061460"/>
          </a:xfrm>
          <a:prstGeom prst="rect">
            <a:avLst/>
          </a:prstGeom>
        </p:spPr>
      </p:pic>
      <p:sp>
        <p:nvSpPr>
          <p:cNvPr id="12" name="矩形 11"/>
          <p:cNvSpPr/>
          <p:nvPr/>
        </p:nvSpPr>
        <p:spPr>
          <a:xfrm>
            <a:off x="462915" y="1190216"/>
            <a:ext cx="1414145" cy="41656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圆角矩形 8"/>
          <p:cNvSpPr/>
          <p:nvPr/>
        </p:nvSpPr>
        <p:spPr>
          <a:xfrm>
            <a:off x="462915" y="5432612"/>
            <a:ext cx="823733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t>拟题示例：人工智能</a:t>
            </a:r>
            <a:r>
              <a:rPr lang="en-US" altLang="zh-CN" sz="1600" b="1" dirty="0"/>
              <a:t>+</a:t>
            </a:r>
            <a:r>
              <a:rPr lang="zh-CN" altLang="en-US" sz="1600" b="1" dirty="0"/>
              <a:t>高等教育：我国人工智能人才状况及其培养途径</a:t>
            </a:r>
            <a:endParaRPr lang="en-US" altLang="zh-CN" sz="1600" b="1" dirty="0"/>
          </a:p>
          <a:p>
            <a:r>
              <a:rPr lang="en-US" altLang="zh-CN" sz="1600" b="1" dirty="0"/>
              <a:t>                                </a:t>
            </a:r>
            <a:r>
              <a:rPr lang="en-US" altLang="zh-CN" sz="1600" b="1" dirty="0" smtClean="0"/>
              <a:t>                 </a:t>
            </a:r>
            <a:r>
              <a:rPr lang="zh-CN" altLang="en-US" sz="1600" b="1" dirty="0" smtClean="0"/>
              <a:t>基于</a:t>
            </a:r>
            <a:r>
              <a:rPr lang="zh-CN" altLang="en-US" sz="1600" b="1" dirty="0"/>
              <a:t>智能型虚拟实验平台的现代教育技术改革探析</a:t>
            </a:r>
            <a:endParaRPr lang="en-US" altLang="zh-CN" sz="1600" b="1" dirty="0"/>
          </a:p>
          <a:p>
            <a:r>
              <a:rPr lang="en-US" altLang="zh-CN" sz="1600" b="1" dirty="0"/>
              <a:t>                               </a:t>
            </a:r>
            <a:r>
              <a:rPr lang="en-US" altLang="zh-CN" sz="1600" b="1" dirty="0" smtClean="0"/>
              <a:t>                 </a:t>
            </a:r>
            <a:r>
              <a:rPr lang="zh-CN" altLang="en-US" sz="1600" b="1" dirty="0" smtClean="0"/>
              <a:t>“机器人技术”</a:t>
            </a:r>
            <a:r>
              <a:rPr lang="zh-CN" altLang="en-US" sz="1600" b="1" dirty="0"/>
              <a:t>课程授课方法与考评体系设置研究</a:t>
            </a:r>
          </a:p>
        </p:txBody>
      </p:sp>
      <p:sp>
        <p:nvSpPr>
          <p:cNvPr id="2" name="矩形 1"/>
          <p:cNvSpPr/>
          <p:nvPr/>
        </p:nvSpPr>
        <p:spPr>
          <a:xfrm>
            <a:off x="5152390" y="4201160"/>
            <a:ext cx="1414145" cy="29464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47626"/>
            <a:ext cx="8629499" cy="461665"/>
          </a:xfrm>
        </p:spPr>
        <p:txBody>
          <a:bodyPr/>
          <a:lstStyle/>
          <a:p>
            <a:r>
              <a:rPr sz="2400" dirty="0">
                <a:sym typeface="+mn-ea"/>
              </a:rPr>
              <a:t>1.5 从学科带头人、导师推荐中选题</a:t>
            </a:r>
          </a:p>
        </p:txBody>
      </p:sp>
      <p:pic>
        <p:nvPicPr>
          <p:cNvPr id="2" name="图片 1"/>
          <p:cNvPicPr>
            <a:picLocks noChangeAspect="1"/>
          </p:cNvPicPr>
          <p:nvPr/>
        </p:nvPicPr>
        <p:blipFill>
          <a:blip r:embed="rId3"/>
          <a:srcRect b="4659"/>
          <a:stretch>
            <a:fillRect/>
          </a:stretch>
        </p:blipFill>
        <p:spPr>
          <a:xfrm>
            <a:off x="388620" y="1000125"/>
            <a:ext cx="11414760" cy="5782310"/>
          </a:xfrm>
          <a:prstGeom prst="rect">
            <a:avLst/>
          </a:prstGeom>
        </p:spPr>
      </p:pic>
      <p:sp>
        <p:nvSpPr>
          <p:cNvPr id="12293" name="圆角矩形 5"/>
          <p:cNvSpPr/>
          <p:nvPr/>
        </p:nvSpPr>
        <p:spPr>
          <a:xfrm>
            <a:off x="5708015" y="2961640"/>
            <a:ext cx="4152900" cy="880745"/>
          </a:xfrm>
          <a:prstGeom prst="roundRect">
            <a:avLst/>
          </a:prstGeom>
          <a:solidFill>
            <a:srgbClr val="C92A0D">
              <a:alpha val="92998"/>
            </a:srgbClr>
          </a:solidFill>
          <a:ln w="25400">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rgbClr val="FFFFFF"/>
                </a:solidFill>
                <a:effectLst/>
                <a:uLnTx/>
                <a:uFillTx/>
                <a:sym typeface="+mn-ea"/>
              </a:rPr>
              <a:t>了解学科带头人关注领域、发表文献、最新</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noProof="0" dirty="0" smtClean="0">
                <a:ln>
                  <a:noFill/>
                </a:ln>
                <a:solidFill>
                  <a:srgbClr val="FFFFFF"/>
                </a:solidFill>
                <a:effectLst/>
                <a:uLnTx/>
                <a:uFillTx/>
                <a:sym typeface="+mn-ea"/>
              </a:rPr>
              <a:t>研究等</a:t>
            </a:r>
            <a:r>
              <a:rPr lang="zh-CN" altLang="en-US" sz="1600" b="1" noProof="0" dirty="0">
                <a:ln>
                  <a:noFill/>
                </a:ln>
                <a:solidFill>
                  <a:srgbClr val="FFFFFF"/>
                </a:solidFill>
                <a:effectLst/>
                <a:uLnTx/>
                <a:uFillTx/>
                <a:sym typeface="+mn-ea"/>
              </a:rPr>
              <a:t>，多为此领域的重点研究方向</a:t>
            </a:r>
            <a:endParaRPr lang="zh-CN" altLang="en-US" sz="16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 name="图片 3"/>
          <p:cNvPicPr>
            <a:picLocks noChangeAspect="1"/>
          </p:cNvPicPr>
          <p:nvPr/>
        </p:nvPicPr>
        <p:blipFill>
          <a:blip r:embed="rId4"/>
          <a:stretch>
            <a:fillRect/>
          </a:stretch>
        </p:blipFill>
        <p:spPr>
          <a:xfrm>
            <a:off x="2473960" y="3726180"/>
            <a:ext cx="8458200" cy="742950"/>
          </a:xfrm>
          <a:prstGeom prst="rect">
            <a:avLst/>
          </a:prstGeom>
        </p:spPr>
      </p:pic>
      <p:sp>
        <p:nvSpPr>
          <p:cNvPr id="6" name="圆角矩形 5"/>
          <p:cNvSpPr/>
          <p:nvPr/>
        </p:nvSpPr>
        <p:spPr>
          <a:xfrm>
            <a:off x="2628900" y="2529840"/>
            <a:ext cx="726440" cy="31559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5" name="圆角矩形 5"/>
          <p:cNvSpPr/>
          <p:nvPr/>
        </p:nvSpPr>
        <p:spPr>
          <a:xfrm>
            <a:off x="2473960" y="3842385"/>
            <a:ext cx="739140" cy="30226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7" name="圆角矩形 5"/>
          <p:cNvSpPr/>
          <p:nvPr/>
        </p:nvSpPr>
        <p:spPr>
          <a:xfrm>
            <a:off x="5550535" y="4130040"/>
            <a:ext cx="621665" cy="21209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8" name="圆角矩形 5"/>
          <p:cNvSpPr/>
          <p:nvPr/>
        </p:nvSpPr>
        <p:spPr>
          <a:xfrm>
            <a:off x="4859020" y="2277110"/>
            <a:ext cx="429260" cy="31559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cxnSp>
        <p:nvCxnSpPr>
          <p:cNvPr id="11" name="直接箭头连接符 10"/>
          <p:cNvCxnSpPr>
            <a:stCxn id="8" idx="2"/>
            <a:endCxn id="12293" idx="1"/>
          </p:cNvCxnSpPr>
          <p:nvPr/>
        </p:nvCxnSpPr>
        <p:spPr>
          <a:xfrm>
            <a:off x="5073650" y="2592705"/>
            <a:ext cx="634365" cy="8096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5" idx="3"/>
          </p:cNvCxnSpPr>
          <p:nvPr/>
        </p:nvCxnSpPr>
        <p:spPr>
          <a:xfrm flipV="1">
            <a:off x="3213100" y="3583940"/>
            <a:ext cx="2473960" cy="409575"/>
          </a:xfrm>
          <a:prstGeom prst="straightConnector1">
            <a:avLst/>
          </a:prstGeom>
          <a:ln w="19050">
            <a:solidFill>
              <a:srgbClr val="D9101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fill="hold"/>
                                        <p:tgtEl>
                                          <p:spTgt spid="12293"/>
                                        </p:tgtEl>
                                        <p:attrNameLst>
                                          <p:attrName>ppt_x</p:attrName>
                                        </p:attrNameLst>
                                      </p:cBhvr>
                                      <p:tavLst>
                                        <p:tav tm="0">
                                          <p:val>
                                            <p:strVal val="#ppt_x"/>
                                          </p:val>
                                        </p:tav>
                                        <p:tav tm="100000">
                                          <p:val>
                                            <p:strVal val="#ppt_x"/>
                                          </p:val>
                                        </p:tav>
                                      </p:tavLst>
                                    </p:anim>
                                    <p:anim calcmode="lin" valueType="num">
                                      <p:cBhvr>
                                        <p:cTn id="2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1000"/>
                                        <p:tgtEl>
                                          <p:spTgt spid="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nimBg="1"/>
      <p:bldP spid="6" grpId="0" bldLvl="0" animBg="1"/>
      <p:bldP spid="5" grpId="0" bldLvl="0" animBg="1"/>
      <p:bldP spid="7" grpId="0" bldLvl="0" animBg="1"/>
      <p:bldP spid="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178740"/>
            <a:ext cx="8629499" cy="629920"/>
          </a:xfrm>
        </p:spPr>
        <p:txBody>
          <a:bodyPr/>
          <a:lstStyle/>
          <a:p>
            <a:r>
              <a:rPr lang="zh-CN" altLang="en-US" smtClean="0"/>
              <a:t>选题立项</a:t>
            </a:r>
            <a:endParaRPr lang="zh-CN" altLang="en-US" dirty="0"/>
          </a:p>
        </p:txBody>
      </p:sp>
      <p:pic>
        <p:nvPicPr>
          <p:cNvPr id="6" name="图片 5"/>
          <p:cNvPicPr>
            <a:picLocks noChangeAspect="1"/>
          </p:cNvPicPr>
          <p:nvPr/>
        </p:nvPicPr>
        <p:blipFill>
          <a:blip r:embed="rId3"/>
          <a:stretch>
            <a:fillRect/>
          </a:stretch>
        </p:blipFill>
        <p:spPr>
          <a:xfrm>
            <a:off x="285750" y="1089025"/>
            <a:ext cx="11620500" cy="5495925"/>
          </a:xfrm>
          <a:prstGeom prst="rect">
            <a:avLst/>
          </a:prstGeom>
        </p:spPr>
      </p:pic>
      <p:sp>
        <p:nvSpPr>
          <p:cNvPr id="4" name="圆角矩形 5"/>
          <p:cNvSpPr/>
          <p:nvPr/>
        </p:nvSpPr>
        <p:spPr>
          <a:xfrm>
            <a:off x="2587625" y="3802380"/>
            <a:ext cx="9318625" cy="2900045"/>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2" name="圆角矩形 5"/>
          <p:cNvSpPr/>
          <p:nvPr/>
        </p:nvSpPr>
        <p:spPr>
          <a:xfrm>
            <a:off x="6804660" y="4692650"/>
            <a:ext cx="650240" cy="31623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pic>
        <p:nvPicPr>
          <p:cNvPr id="7" name="图片 6"/>
          <p:cNvPicPr>
            <a:picLocks noChangeAspect="1"/>
          </p:cNvPicPr>
          <p:nvPr/>
        </p:nvPicPr>
        <p:blipFill>
          <a:blip r:embed="rId4"/>
          <a:stretch>
            <a:fillRect/>
          </a:stretch>
        </p:blipFill>
        <p:spPr>
          <a:xfrm>
            <a:off x="1046480" y="74295"/>
            <a:ext cx="9902190" cy="6797675"/>
          </a:xfrm>
          <a:prstGeom prst="rect">
            <a:avLst/>
          </a:prstGeom>
        </p:spPr>
      </p:pic>
      <p:sp>
        <p:nvSpPr>
          <p:cNvPr id="8" name="圆角矩形 5"/>
          <p:cNvSpPr/>
          <p:nvPr/>
        </p:nvSpPr>
        <p:spPr>
          <a:xfrm>
            <a:off x="1031875" y="1950085"/>
            <a:ext cx="1819910" cy="4878070"/>
          </a:xfrm>
          <a:prstGeom prst="flowChartProcess">
            <a:avLst/>
          </a:prstGeom>
          <a:noFill/>
          <a:ln w="25400" cap="flat" cmpd="sng">
            <a:solidFill>
              <a:srgbClr val="D91010"/>
            </a:solidFill>
            <a:prstDash val="solid"/>
            <a:round/>
            <a:headEnd type="none" w="med" len="med"/>
            <a:tailEnd type="none" w="med" len="med"/>
          </a:ln>
        </p:spPr>
        <p:txBody>
          <a:bodyPr anchor="t"/>
          <a:lstStyle/>
          <a:p>
            <a:pPr defTabSz="914400" eaLnBrk="0" hangingPunct="0">
              <a:buFont typeface="Wingdings" panose="05000000000000000000" pitchFamily="2" charset="2"/>
              <a:buNone/>
            </a:pPr>
            <a:endParaRPr sz="1500" b="1">
              <a:latin typeface="Arial" panose="020B0604020202020204" charset="-116"/>
              <a:ea typeface="宋体" panose="02010600030101010101" pitchFamily="2" charset="-122"/>
            </a:endParaRPr>
          </a:p>
        </p:txBody>
      </p:sp>
      <p:sp>
        <p:nvSpPr>
          <p:cNvPr id="5" name="TextBox 4"/>
          <p:cNvSpPr txBox="1"/>
          <p:nvPr/>
        </p:nvSpPr>
        <p:spPr>
          <a:xfrm>
            <a:off x="2971800" y="1775274"/>
            <a:ext cx="7853082" cy="1477328"/>
          </a:xfrm>
          <a:prstGeom prst="rect">
            <a:avLst/>
          </a:prstGeom>
          <a:noFill/>
          <a:ln w="38100">
            <a:solidFill>
              <a:srgbClr val="D70000"/>
            </a:solidFill>
          </a:ln>
        </p:spPr>
        <p:txBody>
          <a:bodyPr wrap="square" rtlCol="0">
            <a:spAutoFit/>
          </a:bodyPr>
          <a:lstStyle/>
          <a:p>
            <a:endParaRPr lang="en-US" altLang="zh-CN" dirty="0" smtClean="0"/>
          </a:p>
          <a:p>
            <a:endParaRPr lang="en-US" altLang="zh-CN" dirty="0"/>
          </a:p>
          <a:p>
            <a:endParaRPr lang="en-US" altLang="zh-CN" dirty="0" smtClean="0"/>
          </a:p>
          <a:p>
            <a:endParaRPr lang="en-US" altLang="zh-CN" dirty="0"/>
          </a:p>
          <a:p>
            <a:endParaRPr lang="zh-CN" altLang="en-US" dirty="0"/>
          </a:p>
        </p:txBody>
      </p:sp>
      <p:sp>
        <p:nvSpPr>
          <p:cNvPr id="9" name="TextBox 8"/>
          <p:cNvSpPr txBox="1"/>
          <p:nvPr/>
        </p:nvSpPr>
        <p:spPr>
          <a:xfrm>
            <a:off x="1031875" y="5674659"/>
            <a:ext cx="830227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CN" altLang="en-US" dirty="0" smtClean="0"/>
              <a:t>拟题示例：关注领域“机器人”，“运动学”</a:t>
            </a:r>
            <a:r>
              <a:rPr lang="en-US" altLang="zh-CN" dirty="0" smtClean="0"/>
              <a:t>——</a:t>
            </a:r>
            <a:r>
              <a:rPr lang="zh-CN" altLang="en-US" dirty="0"/>
              <a:t>可重构机器人运动学求解方法</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1000"/>
                                        <p:tgtEl>
                                          <p:spTgt spid="8"/>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8" grpId="0" bldLvl="0" animBg="1"/>
      <p:bldP spid="5"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262866"/>
            <a:ext cx="8629499" cy="461665"/>
          </a:xfrm>
        </p:spPr>
        <p:txBody>
          <a:bodyPr/>
          <a:lstStyle/>
          <a:p>
            <a:r>
              <a:rPr lang="zh-CN" altLang="en-US" sz="2400" dirty="0" smtClean="0"/>
              <a:t>1.6 从重点、核心期刊中选题</a:t>
            </a:r>
          </a:p>
        </p:txBody>
      </p:sp>
      <p:pic>
        <p:nvPicPr>
          <p:cNvPr id="2" name="图片 1"/>
          <p:cNvPicPr>
            <a:picLocks noChangeAspect="1"/>
          </p:cNvPicPr>
          <p:nvPr/>
        </p:nvPicPr>
        <p:blipFill>
          <a:blip r:embed="rId3"/>
          <a:srcRect l="1595" r="1227"/>
          <a:stretch>
            <a:fillRect/>
          </a:stretch>
        </p:blipFill>
        <p:spPr>
          <a:xfrm>
            <a:off x="220980" y="1018540"/>
            <a:ext cx="11764645" cy="5648325"/>
          </a:xfrm>
          <a:prstGeom prst="rect">
            <a:avLst/>
          </a:prstGeom>
        </p:spPr>
      </p:pic>
      <p:sp>
        <p:nvSpPr>
          <p:cNvPr id="8" name="矩形 7"/>
          <p:cNvSpPr/>
          <p:nvPr/>
        </p:nvSpPr>
        <p:spPr>
          <a:xfrm>
            <a:off x="2774950" y="1473200"/>
            <a:ext cx="885825" cy="42672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3"/>
          <p:cNvSpPr/>
          <p:nvPr/>
        </p:nvSpPr>
        <p:spPr>
          <a:xfrm>
            <a:off x="220980" y="2513330"/>
            <a:ext cx="1924685" cy="3930015"/>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 name="矩形 4"/>
          <p:cNvSpPr/>
          <p:nvPr/>
        </p:nvSpPr>
        <p:spPr>
          <a:xfrm>
            <a:off x="2493010" y="2944495"/>
            <a:ext cx="6097905" cy="39624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圆角矩形标注 6"/>
          <p:cNvSpPr/>
          <p:nvPr/>
        </p:nvSpPr>
        <p:spPr>
          <a:xfrm>
            <a:off x="7252970" y="1015365"/>
            <a:ext cx="4140200" cy="1022350"/>
          </a:xfrm>
          <a:prstGeom prst="wedgeRoundRectCallout">
            <a:avLst>
              <a:gd name="adj1" fmla="val -44463"/>
              <a:gd name="adj2" fmla="val 74214"/>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914400" fontAlgn="base">
              <a:lnSpc>
                <a:spcPct val="150000"/>
              </a:lnSpc>
              <a:spcBef>
                <a:spcPct val="0"/>
              </a:spcBef>
              <a:buNone/>
            </a:pPr>
            <a:r>
              <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rPr>
              <a:t>关注领域重点、核心期刊，通过独家授权、网络首发、单刊发行的核心期刊，掌握最新研究资料</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4" grpId="0" bldLvl="0" animBg="1"/>
      <p:bldP spid="5" grpId="0" bldLvl="0" animBg="1"/>
      <p:bldP spid="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p:cNvPicPr>
            <a:picLocks noChangeAspect="1"/>
          </p:cNvPicPr>
          <p:nvPr/>
        </p:nvPicPr>
        <p:blipFill rotWithShape="1">
          <a:blip r:embed="rId3" cstate="print"/>
          <a:srcRect l="18657" r="16286"/>
          <a:stretch>
            <a:fillRect/>
          </a:stretch>
        </p:blipFill>
        <p:spPr>
          <a:xfrm>
            <a:off x="238897" y="1228497"/>
            <a:ext cx="5880297" cy="5422480"/>
          </a:xfrm>
          <a:prstGeom prst="rect">
            <a:avLst/>
          </a:prstGeom>
          <a:noFill/>
          <a:ln>
            <a:noFill/>
          </a:ln>
        </p:spPr>
      </p:pic>
      <p:sp>
        <p:nvSpPr>
          <p:cNvPr id="4" name="文本占位符 3"/>
          <p:cNvSpPr>
            <a:spLocks noGrp="1"/>
          </p:cNvSpPr>
          <p:nvPr>
            <p:ph type="body" sz="quarter" idx="10"/>
          </p:nvPr>
        </p:nvSpPr>
        <p:spPr/>
        <p:txBody>
          <a:bodyPr/>
          <a:lstStyle/>
          <a:p>
            <a:endParaRPr lang="zh-CN" altLang="en-US"/>
          </a:p>
        </p:txBody>
      </p:sp>
      <p:sp>
        <p:nvSpPr>
          <p:cNvPr id="7" name="文本框 6"/>
          <p:cNvSpPr txBox="1"/>
          <p:nvPr/>
        </p:nvSpPr>
        <p:spPr>
          <a:xfrm>
            <a:off x="6377305" y="2021840"/>
            <a:ext cx="5568315" cy="3415030"/>
          </a:xfrm>
          <a:prstGeom prst="rect">
            <a:avLst/>
          </a:prstGeom>
          <a:noFill/>
        </p:spPr>
        <p:txBody>
          <a:bodyPr wrap="square" rtlCol="0">
            <a:spAutoFit/>
          </a:bodyPr>
          <a:lstStyle/>
          <a:p>
            <a:pPr algn="l" fontAlgn="auto">
              <a:lnSpc>
                <a:spcPct val="150000"/>
              </a:lnSpc>
            </a:pPr>
            <a:r>
              <a:rPr lang="zh-CN" altLang="en-US">
                <a:sym typeface="+mn-ea"/>
              </a:rPr>
              <a:t>为了使选题题目更加贴近国家政策、聚焦社会发展的实践问题，在研究题目的拟定上，还可通过查看国家相关的工科领域或者人工智能行业的科研项目，</a:t>
            </a:r>
            <a:r>
              <a:rPr lang="zh-CN" altLang="en-US" b="1">
                <a:sym typeface="+mn-ea"/>
              </a:rPr>
              <a:t>例如国家社科基金项目数据库、国家自然科学基金管理信息系统，知网的科研项目申报信息库等等，</a:t>
            </a:r>
            <a:r>
              <a:rPr lang="zh-CN" altLang="en-US">
                <a:sym typeface="+mn-ea"/>
              </a:rPr>
              <a:t>查看项目指南中给出的题目参考进行选题，</a:t>
            </a:r>
            <a:r>
              <a:rPr lang="zh-CN" altLang="en-US" b="1">
                <a:sym typeface="+mn-ea"/>
              </a:rPr>
              <a:t>对照原课题做延伸性研究，或者改变原课题部分研究构成要素做拓展研究。</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6204" t="38936" r="-2" b="15726"/>
          <a:stretch>
            <a:fillRect/>
          </a:stretch>
        </p:blipFill>
        <p:spPr>
          <a:xfrm>
            <a:off x="0" y="0"/>
            <a:ext cx="12193200" cy="6858000"/>
          </a:xfrm>
          <a:prstGeom prst="rect">
            <a:avLst/>
          </a:prstGeom>
        </p:spPr>
      </p:pic>
      <p:pic>
        <p:nvPicPr>
          <p:cNvPr id="9" name="图片" descr="C:\Users\lqy8000\Desktop\240566.jpeg240566"/>
          <p:cNvPicPr>
            <a:picLocks noChangeAspect="1"/>
          </p:cNvPicPr>
          <p:nvPr/>
        </p:nvPicPr>
        <p:blipFill rotWithShape="1">
          <a:blip r:embed="rId5"/>
          <a:srcRect/>
          <a:stretch>
            <a:fillRect/>
          </a:stretch>
        </p:blipFill>
        <p:spPr>
          <a:xfrm>
            <a:off x="543619" y="1553210"/>
            <a:ext cx="6679840" cy="3751580"/>
          </a:xfrm>
          <a:prstGeom prst="rect">
            <a:avLst/>
          </a:prstGeom>
          <a:ln w="38100">
            <a:solidFill>
              <a:schemeClr val="bg1"/>
            </a:solidFill>
          </a:ln>
        </p:spPr>
      </p:pic>
      <p:sp>
        <p:nvSpPr>
          <p:cNvPr id="17" name="任意多边形"/>
          <p:cNvSpPr/>
          <p:nvPr/>
        </p:nvSpPr>
        <p:spPr>
          <a:xfrm>
            <a:off x="7767077" y="0"/>
            <a:ext cx="392723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p:cNvSpPr/>
          <p:nvPr/>
        </p:nvSpPr>
        <p:spPr>
          <a:xfrm>
            <a:off x="7767077" y="6426000"/>
            <a:ext cx="3927232" cy="4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
          <p:cNvSpPr/>
          <p:nvPr/>
        </p:nvSpPr>
        <p:spPr>
          <a:xfrm>
            <a:off x="7869555" y="2829861"/>
            <a:ext cx="3575685" cy="2077492"/>
          </a:xfrm>
          <a:prstGeom prst="rect">
            <a:avLst/>
          </a:prstGeom>
          <a:noFill/>
        </p:spPr>
        <p:txBody>
          <a:bodyPr wrap="square" lIns="180000" rIns="90000" rtlCol="0" anchor="ctr">
            <a:spAutoFit/>
          </a:bodyPr>
          <a:lstStyle/>
          <a:p>
            <a:pPr indent="467995">
              <a:spcAft>
                <a:spcPts val="1200"/>
              </a:spcAft>
            </a:pPr>
            <a:r>
              <a:rPr lang="zh-CN" altLang="en-US" sz="1700" b="1" spc="150" dirty="0" smtClean="0">
                <a:solidFill>
                  <a:schemeClr val="bg1"/>
                </a:solidFill>
                <a:latin typeface="+mn-ea"/>
              </a:rPr>
              <a:t>写论文的过程中需要用到哪些资源呢？</a:t>
            </a:r>
          </a:p>
          <a:p>
            <a:pPr indent="467995"/>
            <a:r>
              <a:rPr lang="zh-CN" altLang="en-US" sz="1700" spc="150" dirty="0" smtClean="0">
                <a:solidFill>
                  <a:schemeClr val="bg1"/>
                </a:solidFill>
                <a:latin typeface="+mn-ea"/>
              </a:rPr>
              <a:t> </a:t>
            </a:r>
            <a:r>
              <a:rPr lang="en-US" altLang="zh-CN" sz="1700" spc="150" dirty="0" smtClean="0">
                <a:solidFill>
                  <a:schemeClr val="bg1"/>
                </a:solidFill>
                <a:latin typeface="+mn-ea"/>
              </a:rPr>
              <a:t>- </a:t>
            </a:r>
            <a:r>
              <a:rPr lang="zh-CN" altLang="en-US" sz="1700" spc="150" dirty="0" smtClean="0">
                <a:solidFill>
                  <a:schemeClr val="bg1"/>
                </a:solidFill>
                <a:latin typeface="+mn-ea"/>
              </a:rPr>
              <a:t>期刊、博硕、会议、报纸、工具书、年鉴、统计数据、标准、专利、成果、图片、外文文献、翻译助手等</a:t>
            </a:r>
          </a:p>
          <a:p>
            <a:pPr indent="467995"/>
            <a:endParaRPr lang="zh-CN" altLang="en-US" sz="1700" spc="150" dirty="0">
              <a:solidFill>
                <a:schemeClr val="bg1"/>
              </a:solidFill>
              <a:latin typeface="+mn-ea"/>
            </a:endParaRPr>
          </a:p>
        </p:txBody>
      </p:sp>
      <p:cxnSp>
        <p:nvCxnSpPr>
          <p:cNvPr id="22" name="直接连接符"/>
          <p:cNvCxnSpPr/>
          <p:nvPr/>
        </p:nvCxnSpPr>
        <p:spPr>
          <a:xfrm>
            <a:off x="8098217" y="2132828"/>
            <a:ext cx="32649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
          <p:cNvSpPr/>
          <p:nvPr/>
        </p:nvSpPr>
        <p:spPr>
          <a:xfrm>
            <a:off x="8127531" y="848442"/>
            <a:ext cx="3206327" cy="784830"/>
          </a:xfrm>
          <a:prstGeom prst="rect">
            <a:avLst/>
          </a:prstGeom>
        </p:spPr>
        <p:txBody>
          <a:bodyPr wrap="none">
            <a:spAutoFit/>
          </a:bodyPr>
          <a:lstStyle/>
          <a:p>
            <a:pPr algn="ctr"/>
            <a:r>
              <a:rPr lang="en-US" altLang="zh-CN" sz="4500" b="1" spc="250" dirty="0" smtClean="0">
                <a:solidFill>
                  <a:schemeClr val="bg1"/>
                </a:solidFill>
              </a:rPr>
              <a:t>2.</a:t>
            </a:r>
            <a:r>
              <a:rPr lang="zh-CN" altLang="en-US" sz="4500" b="1" spc="250" dirty="0" smtClean="0">
                <a:solidFill>
                  <a:schemeClr val="bg1"/>
                </a:solidFill>
              </a:rPr>
              <a:t>文献研究</a:t>
            </a:r>
            <a:endParaRPr lang="zh-CN" altLang="en-US" sz="4500" b="1" spc="25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dirty="0">
                <a:solidFill>
                  <a:prstClr val="black">
                    <a:lumMod val="95000"/>
                    <a:lumOff val="5000"/>
                  </a:prstClr>
                </a:solidFill>
              </a:rPr>
              <a:t>选题立项</a:t>
            </a:r>
            <a:endParaRPr lang="zh-CN" altLang="en-US" dirty="0"/>
          </a:p>
        </p:txBody>
      </p:sp>
      <p:sp>
        <p:nvSpPr>
          <p:cNvPr id="7" name="矩形 6"/>
          <p:cNvSpPr/>
          <p:nvPr/>
        </p:nvSpPr>
        <p:spPr>
          <a:xfrm>
            <a:off x="575945" y="1676436"/>
            <a:ext cx="11040110" cy="44767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fontAlgn="base">
              <a:lnSpc>
                <a:spcPct val="150000"/>
              </a:lnSpc>
            </a:pPr>
            <a:r>
              <a:rPr lang="en-US" altLang="zh-CN" b="1" dirty="0">
                <a:solidFill>
                  <a:schemeClr val="tx1"/>
                </a:solidFill>
                <a:latin typeface="微软雅黑" panose="020B0503020204020204" pitchFamily="34" charset="-122"/>
                <a:ea typeface="微软雅黑" panose="020B0503020204020204" pitchFamily="34" charset="-122"/>
                <a:sym typeface="+mn-ea"/>
              </a:rPr>
              <a:t>一是从相关领域的研究方向+当下时事热点/</a:t>
            </a:r>
            <a:r>
              <a:rPr lang="en-US" altLang="zh-CN" b="1" dirty="0" err="1" smtClean="0">
                <a:solidFill>
                  <a:schemeClr val="tx1"/>
                </a:solidFill>
                <a:latin typeface="微软雅黑" panose="020B0503020204020204" pitchFamily="34" charset="-122"/>
                <a:ea typeface="微软雅黑" panose="020B0503020204020204" pitchFamily="34" charset="-122"/>
                <a:sym typeface="+mn-ea"/>
              </a:rPr>
              <a:t>学科的重要节点等</a:t>
            </a:r>
            <a:r>
              <a:rPr lang="zh-CN" altLang="en-US" b="1" dirty="0" smtClean="0">
                <a:solidFill>
                  <a:schemeClr val="tx1"/>
                </a:solidFill>
                <a:latin typeface="微软雅黑" panose="020B0503020204020204" pitchFamily="34" charset="-122"/>
                <a:ea typeface="微软雅黑" panose="020B0503020204020204" pitchFamily="34" charset="-122"/>
                <a:sym typeface="+mn-ea"/>
              </a:rPr>
              <a:t>。</a:t>
            </a:r>
            <a:endParaRPr lang="en-US" altLang="zh-CN" b="1" dirty="0">
              <a:solidFill>
                <a:schemeClr val="tx1"/>
              </a:solidFill>
              <a:latin typeface="微软雅黑" panose="020B0503020204020204" pitchFamily="34" charset="-122"/>
              <a:ea typeface="微软雅黑" panose="020B0503020204020204" pitchFamily="34" charset="-122"/>
              <a:sym typeface="+mn-ea"/>
            </a:endParaRPr>
          </a:p>
          <a:p>
            <a:pPr fontAlgn="base">
              <a:lnSpc>
                <a:spcPct val="150000"/>
              </a:lnSpc>
            </a:pPr>
            <a:r>
              <a:rPr lang="en-US" altLang="zh-CN" dirty="0">
                <a:solidFill>
                  <a:schemeClr val="tx1"/>
                </a:solidFill>
                <a:latin typeface="微软雅黑" panose="020B0503020204020204" pitchFamily="34" charset="-122"/>
                <a:ea typeface="微软雅黑" panose="020B0503020204020204" pitchFamily="34" charset="-122"/>
                <a:sym typeface="+mn-ea"/>
              </a:rPr>
              <a:t>例：2018年改革开放40周年，国家召开了民营企业座谈会，做经济研究的</a:t>
            </a:r>
            <a:r>
              <a:rPr lang="zh-CN" altLang="en-US" dirty="0">
                <a:solidFill>
                  <a:schemeClr val="tx1"/>
                </a:solidFill>
                <a:latin typeface="微软雅黑" panose="020B0503020204020204" pitchFamily="34" charset="-122"/>
                <a:ea typeface="微软雅黑" panose="020B0503020204020204" pitchFamily="34" charset="-122"/>
                <a:sym typeface="+mn-ea"/>
              </a:rPr>
              <a:t>学生</a:t>
            </a:r>
            <a:r>
              <a:rPr lang="en-US" altLang="zh-CN" dirty="0">
                <a:solidFill>
                  <a:schemeClr val="tx1"/>
                </a:solidFill>
                <a:latin typeface="微软雅黑" panose="020B0503020204020204" pitchFamily="34" charset="-122"/>
                <a:ea typeface="微软雅黑" panose="020B0503020204020204" pitchFamily="34" charset="-122"/>
                <a:sym typeface="+mn-ea"/>
              </a:rPr>
              <a:t>/老师在选题上是不是可以考虑：</a:t>
            </a:r>
            <a:endParaRPr lang="en-US" altLang="zh-CN" sz="2000" dirty="0">
              <a:solidFill>
                <a:schemeClr val="tx1"/>
              </a:solidFill>
              <a:latin typeface="微软雅黑" panose="020B0503020204020204" pitchFamily="34" charset="-122"/>
              <a:ea typeface="微软雅黑" panose="020B0503020204020204" pitchFamily="34" charset="-122"/>
              <a:sym typeface="+mn-ea"/>
            </a:endParaRPr>
          </a:p>
          <a:p>
            <a:pPr fontAlgn="base">
              <a:lnSpc>
                <a:spcPct val="150000"/>
              </a:lnSpc>
            </a:pPr>
            <a:r>
              <a:rPr lang="en-US" altLang="zh-CN" dirty="0">
                <a:solidFill>
                  <a:schemeClr val="tx1"/>
                </a:solidFill>
                <a:latin typeface="微软雅黑" panose="020B0503020204020204" pitchFamily="34" charset="-122"/>
                <a:ea typeface="微软雅黑" panose="020B0503020204020204" pitchFamily="34" charset="-122"/>
                <a:sym typeface="+mn-ea"/>
              </a:rPr>
              <a:t>理论层面，如何支持民营企业发展的政策研究；具体案例上，可以通过调研，结合具体的某个案例企业探讨时代背景下民营企业的发展现状探析等等。</a:t>
            </a:r>
          </a:p>
          <a:p>
            <a:pPr fontAlgn="base">
              <a:lnSpc>
                <a:spcPct val="150000"/>
              </a:lnSpc>
            </a:pPr>
            <a:endParaRPr lang="en-US" altLang="zh-CN" dirty="0">
              <a:solidFill>
                <a:schemeClr val="tx1"/>
              </a:solidFill>
              <a:latin typeface="微软雅黑" panose="020B0503020204020204" pitchFamily="34" charset="-122"/>
              <a:ea typeface="微软雅黑" panose="020B0503020204020204" pitchFamily="34" charset="-122"/>
              <a:sym typeface="+mn-ea"/>
            </a:endParaRPr>
          </a:p>
          <a:p>
            <a:pPr fontAlgn="base">
              <a:lnSpc>
                <a:spcPct val="150000"/>
              </a:lnSpc>
            </a:pPr>
            <a:r>
              <a:rPr lang="zh-CN" altLang="en-US" b="1" dirty="0" smtClean="0">
                <a:solidFill>
                  <a:schemeClr val="tx1"/>
                </a:solidFill>
                <a:latin typeface="微软雅黑" panose="020B0503020204020204" pitchFamily="34" charset="-122"/>
                <a:ea typeface="微软雅黑" panose="020B0503020204020204" pitchFamily="34" charset="-122"/>
                <a:sym typeface="+mn-ea"/>
              </a:rPr>
              <a:t>二是</a:t>
            </a:r>
            <a:r>
              <a:rPr lang="en-US" altLang="zh-CN" b="1" dirty="0" err="1" smtClean="0">
                <a:solidFill>
                  <a:schemeClr val="tx1"/>
                </a:solidFill>
                <a:latin typeface="微软雅黑" panose="020B0503020204020204" pitchFamily="34" charset="-122"/>
                <a:ea typeface="微软雅黑" panose="020B0503020204020204" pitchFamily="34" charset="-122"/>
                <a:sym typeface="+mn-ea"/>
              </a:rPr>
              <a:t>跨学科研究</a:t>
            </a:r>
            <a:r>
              <a:rPr lang="zh-CN" altLang="en-US" b="1" dirty="0" smtClean="0">
                <a:solidFill>
                  <a:schemeClr val="tx1"/>
                </a:solidFill>
                <a:latin typeface="微软雅黑" panose="020B0503020204020204" pitchFamily="34" charset="-122"/>
                <a:ea typeface="微软雅黑" panose="020B0503020204020204" pitchFamily="34" charset="-122"/>
                <a:sym typeface="+mn-ea"/>
              </a:rPr>
              <a:t>。</a:t>
            </a:r>
            <a:endParaRPr lang="en-US" altLang="zh-CN" b="1" dirty="0" smtClean="0">
              <a:solidFill>
                <a:schemeClr val="tx1"/>
              </a:solidFill>
              <a:latin typeface="微软雅黑" panose="020B0503020204020204" pitchFamily="34" charset="-122"/>
              <a:ea typeface="微软雅黑" panose="020B0503020204020204" pitchFamily="34" charset="-122"/>
              <a:sym typeface="+mn-ea"/>
            </a:endParaRPr>
          </a:p>
          <a:p>
            <a:pPr fontAlgn="base">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sym typeface="+mn-ea"/>
              </a:rPr>
              <a:t>例</a:t>
            </a:r>
            <a:r>
              <a:rPr lang="zh-CN" altLang="en-US" dirty="0">
                <a:solidFill>
                  <a:schemeClr val="tx1"/>
                </a:solidFill>
                <a:latin typeface="微软雅黑" panose="020B0503020204020204" pitchFamily="34" charset="-122"/>
                <a:ea typeface="微软雅黑" panose="020B0503020204020204" pitchFamily="34" charset="-122"/>
                <a:sym typeface="+mn-ea"/>
              </a:rPr>
              <a:t>：经济研究</a:t>
            </a:r>
            <a:r>
              <a:rPr lang="en-US" altLang="zh-CN" dirty="0">
                <a:solidFill>
                  <a:schemeClr val="tx1"/>
                </a:solidFill>
                <a:latin typeface="微软雅黑" panose="020B0503020204020204" pitchFamily="34" charset="-122"/>
                <a:ea typeface="微软雅黑" panose="020B0503020204020204" pitchFamily="34" charset="-122"/>
                <a:sym typeface="+mn-ea"/>
              </a:rPr>
              <a:t>+</a:t>
            </a:r>
            <a:r>
              <a:rPr lang="zh-CN" altLang="en-US" dirty="0">
                <a:solidFill>
                  <a:schemeClr val="tx1"/>
                </a:solidFill>
                <a:latin typeface="微软雅黑" panose="020B0503020204020204" pitchFamily="34" charset="-122"/>
                <a:ea typeface="微软雅黑" panose="020B0503020204020204" pitchFamily="34" charset="-122"/>
                <a:sym typeface="+mn-ea"/>
              </a:rPr>
              <a:t>马克思主义理论学科</a:t>
            </a:r>
            <a:endParaRPr lang="en-US" altLang="zh-CN" dirty="0">
              <a:solidFill>
                <a:schemeClr val="tx1"/>
              </a:solidFill>
              <a:latin typeface="微软雅黑" panose="020B0503020204020204" pitchFamily="34" charset="-122"/>
              <a:ea typeface="微软雅黑" panose="020B0503020204020204" pitchFamily="34" charset="-122"/>
              <a:sym typeface="+mn-ea"/>
            </a:endParaRPr>
          </a:p>
          <a:p>
            <a:pPr fontAlgn="base">
              <a:lnSpc>
                <a:spcPct val="150000"/>
              </a:lnSpc>
            </a:pPr>
            <a:r>
              <a:rPr lang="en-US" altLang="zh-CN" dirty="0">
                <a:solidFill>
                  <a:schemeClr val="tx1"/>
                </a:solidFill>
                <a:latin typeface="微软雅黑" panose="020B0503020204020204" pitchFamily="34" charset="-122"/>
                <a:ea typeface="微软雅黑" panose="020B0503020204020204" pitchFamily="34" charset="-122"/>
                <a:sym typeface="+mn-ea"/>
              </a:rPr>
              <a:t>王建红,张乃芳.大数据方法与马克思主义理论话语体系研究初探[J].马克思主义理论学科研究,2017,3(05):83-91.</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2.1 </a:t>
            </a:r>
            <a:r>
              <a:rPr lang="zh-CN" altLang="en-US" sz="2400" dirty="0" smtClean="0"/>
              <a:t>查找专业学术概念</a:t>
            </a:r>
            <a:r>
              <a:rPr lang="en-US" altLang="zh-CN" sz="2400" dirty="0" smtClean="0"/>
              <a:t> </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0" y="1121707"/>
            <a:ext cx="11660517" cy="5507692"/>
          </a:xfrm>
          <a:prstGeom prst="rect">
            <a:avLst/>
          </a:prstGeom>
        </p:spPr>
      </p:pic>
      <p:sp>
        <p:nvSpPr>
          <p:cNvPr id="6" name="AutoShape 3"/>
          <p:cNvSpPr/>
          <p:nvPr/>
        </p:nvSpPr>
        <p:spPr>
          <a:xfrm>
            <a:off x="4185173" y="2197735"/>
            <a:ext cx="6505239" cy="558912"/>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利用百科、</a:t>
            </a:r>
            <a:r>
              <a:rPr lang="zh-CN" altLang="en-US" sz="1600" b="1" dirty="0" smtClean="0">
                <a:solidFill>
                  <a:srgbClr val="FFFFFF"/>
                </a:solidFill>
                <a:latin typeface="微软雅黑" panose="020B0503020204020204" pitchFamily="34" charset="-122"/>
                <a:ea typeface="微软雅黑" panose="020B0503020204020204" pitchFamily="34" charset="-122"/>
                <a:sym typeface="Verdana" panose="020B0604030504040204" pitchFamily="34" charset="0"/>
              </a:rPr>
              <a:t>词典、手册等</a:t>
            </a: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工具书</a:t>
            </a:r>
            <a:r>
              <a:rPr lang="zh-CN" altLang="en-US" sz="1600" b="1" dirty="0" smtClean="0">
                <a:solidFill>
                  <a:srgbClr val="FFFFFF"/>
                </a:solidFill>
                <a:latin typeface="微软雅黑" panose="020B0503020204020204" pitchFamily="34" charset="-122"/>
                <a:ea typeface="微软雅黑" panose="020B0503020204020204" pitchFamily="34" charset="-122"/>
                <a:sym typeface="Verdana" panose="020B0604030504040204" pitchFamily="34" charset="0"/>
              </a:rPr>
              <a:t>资源全面掌握专业学术概念，精准高效</a:t>
            </a:r>
            <a:endPar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2.2</a:t>
            </a:r>
            <a:r>
              <a:rPr lang="zh-CN" altLang="en-US" sz="2400" dirty="0"/>
              <a:t>挖掘历史资料，获取事实</a:t>
            </a:r>
            <a:r>
              <a:rPr lang="zh-CN" altLang="en-US" sz="2400" dirty="0" smtClean="0"/>
              <a:t>依据</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92" y="1121707"/>
            <a:ext cx="10718673" cy="550769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25" y="1121707"/>
            <a:ext cx="10830805" cy="5507692"/>
          </a:xfrm>
          <a:prstGeom prst="rect">
            <a:avLst/>
          </a:prstGeom>
        </p:spPr>
      </p:pic>
      <p:sp>
        <p:nvSpPr>
          <p:cNvPr id="6" name="AutoShape 3"/>
          <p:cNvSpPr/>
          <p:nvPr/>
        </p:nvSpPr>
        <p:spPr>
          <a:xfrm>
            <a:off x="4700547" y="2186186"/>
            <a:ext cx="5559560" cy="749154"/>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algn="ct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汇集新闻、事件、数据、统计资料的权威参考资料</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2.2</a:t>
            </a:r>
            <a:r>
              <a:rPr lang="zh-CN" altLang="en-US" sz="2400" dirty="0"/>
              <a:t>挖掘历史资料，获取事实</a:t>
            </a:r>
            <a:r>
              <a:rPr lang="zh-CN" altLang="en-US" sz="2400" dirty="0" smtClean="0"/>
              <a:t>依据</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88" y="1121706"/>
            <a:ext cx="10032473" cy="5628717"/>
          </a:xfrm>
          <a:prstGeom prst="rect">
            <a:avLst/>
          </a:prstGeom>
        </p:spPr>
      </p:pic>
      <p:sp>
        <p:nvSpPr>
          <p:cNvPr id="6" name="AutoShape 3"/>
          <p:cNvSpPr/>
          <p:nvPr/>
        </p:nvSpPr>
        <p:spPr>
          <a:xfrm>
            <a:off x="4727441" y="787522"/>
            <a:ext cx="3085300" cy="453404"/>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algn="ctr" eaLnBrk="0" hangingPunct="0">
              <a:lnSpc>
                <a:spcPct val="150000"/>
              </a:lnSpc>
            </a:pPr>
            <a:r>
              <a:rPr lang="en-US" altLang="zh-CN"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n</a:t>
            </a:r>
            <a:r>
              <a:rPr lang="en-US" altLang="zh-CN" sz="1600" b="1" dirty="0" smtClean="0">
                <a:solidFill>
                  <a:srgbClr val="FFFFFF"/>
                </a:solidFill>
                <a:latin typeface="微软雅黑" panose="020B0503020204020204" pitchFamily="34" charset="-122"/>
                <a:ea typeface="微软雅黑" panose="020B0503020204020204" pitchFamily="34" charset="-122"/>
                <a:sym typeface="Verdana" panose="020B0604030504040204" pitchFamily="34" charset="0"/>
              </a:rPr>
              <a:t>ianjian.cnki.net</a:t>
            </a:r>
            <a:endPar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2.3 </a:t>
            </a:r>
            <a:r>
              <a:rPr lang="zh-CN" altLang="en-US" sz="2400" dirty="0" smtClean="0"/>
              <a:t>获取数据资源，助力数据分析</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70" y="1121707"/>
            <a:ext cx="11601717" cy="5507692"/>
          </a:xfrm>
          <a:prstGeom prst="rect">
            <a:avLst/>
          </a:prstGeom>
        </p:spPr>
      </p:pic>
      <p:sp>
        <p:nvSpPr>
          <p:cNvPr id="4" name="圆角矩形 3"/>
          <p:cNvSpPr/>
          <p:nvPr/>
        </p:nvSpPr>
        <p:spPr>
          <a:xfrm>
            <a:off x="4625788" y="3462055"/>
            <a:ext cx="6494930" cy="545169"/>
          </a:xfrm>
          <a:prstGeom prst="roundRect">
            <a:avLst/>
          </a:prstGeom>
          <a:solidFill>
            <a:srgbClr val="C92A0D">
              <a:alpha val="92998"/>
            </a:srgbClr>
          </a:solidFill>
          <a:ln w="9525">
            <a:noFill/>
          </a:ln>
        </p:spPr>
        <p:txBody>
          <a:bodyPr wrap="none" lIns="36195" tIns="71755" rIns="36195" bIns="71755" anchor="ctr"/>
          <a:lstStyle/>
          <a:p>
            <a:pPr algn="ct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rPr>
              <a:t>*一框检索：数值检索</a:t>
            </a:r>
            <a:r>
              <a:rPr lang="en-US" altLang="zh-CN" sz="1600" b="1" dirty="0">
                <a:solidFill>
                  <a:srgbClr val="FFFFFF"/>
                </a:solidFill>
                <a:latin typeface="微软雅黑" panose="020B0503020204020204" pitchFamily="34" charset="-122"/>
                <a:ea typeface="微软雅黑" panose="020B0503020204020204" pitchFamily="34" charset="-122"/>
              </a:rPr>
              <a:t>&amp;</a:t>
            </a:r>
            <a:r>
              <a:rPr lang="zh-CN" altLang="en-US" sz="1600" b="1" dirty="0">
                <a:solidFill>
                  <a:srgbClr val="FFFFFF"/>
                </a:solidFill>
                <a:latin typeface="微软雅黑" panose="020B0503020204020204" pitchFamily="34" charset="-122"/>
                <a:ea typeface="微软雅黑" panose="020B0503020204020204" pitchFamily="34" charset="-122"/>
              </a:rPr>
              <a:t>条目检索</a:t>
            </a:r>
          </a:p>
        </p:txBody>
      </p:sp>
      <p:cxnSp>
        <p:nvCxnSpPr>
          <p:cNvPr id="15" name="直接箭头连接符 14"/>
          <p:cNvCxnSpPr/>
          <p:nvPr/>
        </p:nvCxnSpPr>
        <p:spPr>
          <a:xfrm>
            <a:off x="8390964" y="3005415"/>
            <a:ext cx="0" cy="3899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2.3 </a:t>
            </a:r>
            <a:r>
              <a:rPr lang="zh-CN" altLang="en-US" sz="2400" dirty="0" smtClean="0"/>
              <a:t>获取数据资源，助力数据分析</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70" y="1121707"/>
            <a:ext cx="11601717" cy="5507692"/>
          </a:xfrm>
          <a:prstGeom prst="rect">
            <a:avLst/>
          </a:prstGeom>
        </p:spPr>
      </p:pic>
      <p:sp>
        <p:nvSpPr>
          <p:cNvPr id="4" name="圆角矩形 3"/>
          <p:cNvSpPr/>
          <p:nvPr/>
        </p:nvSpPr>
        <p:spPr>
          <a:xfrm>
            <a:off x="3423940" y="3309633"/>
            <a:ext cx="5451119" cy="2593625"/>
          </a:xfrm>
          <a:prstGeom prst="roundRect">
            <a:avLst/>
          </a:prstGeom>
          <a:solidFill>
            <a:srgbClr val="C92A0D">
              <a:alpha val="92998"/>
            </a:srgbClr>
          </a:solidFill>
          <a:ln w="9525">
            <a:noFill/>
          </a:ln>
        </p:spPr>
        <p:txBody>
          <a:bodyPr wrap="none" lIns="36195" tIns="71755" rIns="36195" bIns="71755" anchor="ctr"/>
          <a:lstStyle/>
          <a:p>
            <a:pPr eaLnBrk="0" hangingPunct="0">
              <a:lnSpc>
                <a:spcPct val="150000"/>
              </a:lnSpc>
            </a:pPr>
            <a:r>
              <a:rPr lang="zh-CN" altLang="en-US" sz="1600" b="1" dirty="0" smtClean="0">
                <a:solidFill>
                  <a:srgbClr val="FFFFFF"/>
                </a:solidFill>
                <a:latin typeface="微软雅黑" panose="020B0503020204020204" pitchFamily="34" charset="-122"/>
                <a:ea typeface="微软雅黑" panose="020B0503020204020204" pitchFamily="34" charset="-122"/>
              </a:rPr>
              <a:t>*</a:t>
            </a:r>
            <a:r>
              <a:rPr lang="zh-CN" altLang="en-US" sz="1600" b="1" dirty="0">
                <a:solidFill>
                  <a:srgbClr val="FFFFFF"/>
                </a:solidFill>
                <a:latin typeface="微软雅黑" panose="020B0503020204020204" pitchFamily="34" charset="-122"/>
                <a:ea typeface="微软雅黑" panose="020B0503020204020204" pitchFamily="34" charset="-122"/>
              </a:rPr>
              <a:t>统计年鉴整刊</a:t>
            </a:r>
            <a:r>
              <a:rPr lang="zh-CN" altLang="en-US" sz="1600" b="1" dirty="0" smtClean="0">
                <a:solidFill>
                  <a:srgbClr val="FFFFFF"/>
                </a:solidFill>
                <a:latin typeface="微软雅黑" panose="020B0503020204020204" pitchFamily="34" charset="-122"/>
                <a:ea typeface="微软雅黑" panose="020B0503020204020204" pitchFamily="34" charset="-122"/>
              </a:rPr>
              <a:t>浏览</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rPr>
              <a:t>*四大数据分析功能：进度、年度</a:t>
            </a:r>
            <a:r>
              <a:rPr lang="zh-CN" altLang="en-US" sz="1600" b="1" dirty="0" smtClean="0">
                <a:solidFill>
                  <a:srgbClr val="FFFFFF"/>
                </a:solidFill>
                <a:latin typeface="微软雅黑" panose="020B0503020204020204" pitchFamily="34" charset="-122"/>
                <a:ea typeface="微软雅黑" panose="020B0503020204020204" pitchFamily="34" charset="-122"/>
              </a:rPr>
              <a:t>、行业</a:t>
            </a:r>
            <a:r>
              <a:rPr lang="zh-CN" altLang="en-US" sz="1600" b="1" dirty="0">
                <a:solidFill>
                  <a:srgbClr val="FFFFFF"/>
                </a:solidFill>
                <a:latin typeface="微软雅黑" panose="020B0503020204020204" pitchFamily="34" charset="-122"/>
                <a:ea typeface="微软雅黑" panose="020B0503020204020204" pitchFamily="34" charset="-122"/>
              </a:rPr>
              <a:t>和</a:t>
            </a:r>
            <a:r>
              <a:rPr lang="zh-CN" altLang="en-US" sz="1600" b="1" dirty="0" smtClean="0">
                <a:solidFill>
                  <a:srgbClr val="FFFFFF"/>
                </a:solidFill>
                <a:latin typeface="微软雅黑" panose="020B0503020204020204" pitchFamily="34" charset="-122"/>
                <a:ea typeface="微软雅黑" panose="020B0503020204020204" pitchFamily="34" charset="-122"/>
              </a:rPr>
              <a:t>国际</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rPr>
              <a:t>*区域</a:t>
            </a:r>
            <a:r>
              <a:rPr lang="en-US" altLang="zh-CN" sz="1600" b="1" dirty="0">
                <a:solidFill>
                  <a:srgbClr val="FFFFFF"/>
                </a:solidFill>
                <a:latin typeface="微软雅黑" panose="020B0503020204020204" pitchFamily="34" charset="-122"/>
                <a:ea typeface="微软雅黑" panose="020B0503020204020204" pitchFamily="34" charset="-122"/>
              </a:rPr>
              <a:t>/</a:t>
            </a:r>
            <a:r>
              <a:rPr lang="zh-CN" altLang="en-US" sz="1600" b="1" dirty="0">
                <a:solidFill>
                  <a:srgbClr val="FFFFFF"/>
                </a:solidFill>
                <a:latin typeface="微软雅黑" panose="020B0503020204020204" pitchFamily="34" charset="-122"/>
                <a:ea typeface="微软雅黑" panose="020B0503020204020204" pitchFamily="34" charset="-122"/>
              </a:rPr>
              <a:t>产业经济社会发展统计数据库</a:t>
            </a:r>
          </a:p>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rPr>
              <a:t>*四大类深度分析方法：相关性分析</a:t>
            </a:r>
            <a:r>
              <a:rPr lang="zh-CN" altLang="en-US" sz="1600" b="1" dirty="0" smtClean="0">
                <a:solidFill>
                  <a:srgbClr val="FFFFFF"/>
                </a:solidFill>
                <a:latin typeface="微软雅黑" panose="020B0503020204020204" pitchFamily="34" charset="-122"/>
                <a:ea typeface="微软雅黑" panose="020B0503020204020204" pitchFamily="34" charset="-122"/>
              </a:rPr>
              <a:t>、统计预测、</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eaLnBrk="0" hangingPunct="0">
              <a:lnSpc>
                <a:spcPct val="150000"/>
              </a:lnSpc>
            </a:pPr>
            <a:r>
              <a:rPr lang="zh-CN" altLang="en-US" sz="1600" b="1" dirty="0" smtClean="0">
                <a:solidFill>
                  <a:srgbClr val="FFFFFF"/>
                </a:solidFill>
                <a:latin typeface="微软雅黑" panose="020B0503020204020204" pitchFamily="34" charset="-122"/>
                <a:ea typeface="微软雅黑" panose="020B0503020204020204" pitchFamily="34" charset="-122"/>
              </a:rPr>
              <a:t>科学</a:t>
            </a:r>
            <a:r>
              <a:rPr lang="zh-CN" altLang="en-US" sz="1600" b="1" dirty="0">
                <a:solidFill>
                  <a:srgbClr val="FFFFFF"/>
                </a:solidFill>
                <a:latin typeface="微软雅黑" panose="020B0503020204020204" pitchFamily="34" charset="-122"/>
                <a:ea typeface="微软雅黑" panose="020B0503020204020204" pitchFamily="34" charset="-122"/>
              </a:rPr>
              <a:t>评价和决策模型</a:t>
            </a:r>
          </a:p>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rPr>
              <a:t>*自有数据与收藏数据统一</a:t>
            </a:r>
            <a:r>
              <a:rPr lang="zh-CN" altLang="en-US" sz="1600" b="1" dirty="0" smtClean="0">
                <a:solidFill>
                  <a:srgbClr val="FFFFFF"/>
                </a:solidFill>
                <a:latin typeface="微软雅黑" panose="020B0503020204020204" pitchFamily="34" charset="-122"/>
                <a:ea typeface="微软雅黑" panose="020B0503020204020204" pitchFamily="34" charset="-122"/>
              </a:rPr>
              <a:t>管理</a:t>
            </a:r>
            <a:endParaRPr lang="en-US" altLang="zh-CN" sz="1600" b="1" dirty="0" smtClean="0">
              <a:solidFill>
                <a:srgbClr val="FFFFFF"/>
              </a:solidFill>
              <a:latin typeface="微软雅黑" panose="020B0503020204020204" pitchFamily="34" charset="-122"/>
              <a:ea typeface="微软雅黑" panose="020B0503020204020204" pitchFamily="34" charset="-122"/>
            </a:endParaRPr>
          </a:p>
          <a:p>
            <a:pPr eaLnBrk="0" hangingPunct="0">
              <a:lnSpc>
                <a:spcPct val="150000"/>
              </a:lnSpc>
            </a:pPr>
            <a:r>
              <a:rPr lang="zh-CN" altLang="en-US" sz="1600" b="1" dirty="0" smtClean="0">
                <a:solidFill>
                  <a:srgbClr val="FFFFFF"/>
                </a:solidFill>
                <a:latin typeface="微软雅黑" panose="020B0503020204020204" pitchFamily="34" charset="-122"/>
                <a:ea typeface="微软雅黑" panose="020B0503020204020204" pitchFamily="34" charset="-122"/>
              </a:rPr>
              <a:t>*数据查询</a:t>
            </a:r>
            <a:r>
              <a:rPr lang="en-US" altLang="zh-CN" sz="1600" b="1" dirty="0" smtClean="0">
                <a:solidFill>
                  <a:srgbClr val="FFFFFF"/>
                </a:solidFill>
                <a:latin typeface="微软雅黑" panose="020B0503020204020204" pitchFamily="34" charset="-122"/>
                <a:ea typeface="微软雅黑" panose="020B0503020204020204" pitchFamily="34" charset="-122"/>
              </a:rPr>
              <a:t>3</a:t>
            </a:r>
            <a:r>
              <a:rPr lang="zh-CN" altLang="en-US" sz="1600" b="1" dirty="0" smtClean="0">
                <a:solidFill>
                  <a:srgbClr val="FFFFFF"/>
                </a:solidFill>
                <a:latin typeface="微软雅黑" panose="020B0503020204020204" pitchFamily="34" charset="-122"/>
                <a:ea typeface="微软雅黑" panose="020B0503020204020204" pitchFamily="34" charset="-122"/>
              </a:rPr>
              <a:t>步骤：选择地区、选择指标、选择时间</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cxnSp>
        <p:nvCxnSpPr>
          <p:cNvPr id="15" name="直接箭头连接符 14"/>
          <p:cNvCxnSpPr/>
          <p:nvPr/>
        </p:nvCxnSpPr>
        <p:spPr>
          <a:xfrm>
            <a:off x="5672128" y="2717981"/>
            <a:ext cx="0" cy="5227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4741" y="2003613"/>
            <a:ext cx="10273553" cy="646331"/>
          </a:xfrm>
          <a:prstGeom prst="rect">
            <a:avLst/>
          </a:prstGeom>
          <a:noFill/>
          <a:ln w="38100">
            <a:solidFill>
              <a:srgbClr val="C00000"/>
            </a:solidFill>
          </a:ln>
        </p:spPr>
        <p:txBody>
          <a:bodyPr wrap="square" rtlCol="0">
            <a:spAutoFit/>
          </a:bodyPr>
          <a:lstStyle/>
          <a:p>
            <a:endParaRPr lang="en-US" altLang="zh-CN" dirty="0" smtClean="0"/>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2.4 </a:t>
            </a:r>
            <a:r>
              <a:rPr lang="zh-CN" altLang="en-US" sz="2400" dirty="0" smtClean="0"/>
              <a:t>获取国外研究情况</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05" y="1121707"/>
            <a:ext cx="10632646" cy="5507692"/>
          </a:xfrm>
          <a:prstGeom prst="rect">
            <a:avLst/>
          </a:prstGeom>
        </p:spPr>
      </p:pic>
      <p:sp>
        <p:nvSpPr>
          <p:cNvPr id="5" name="TextBox 4"/>
          <p:cNvSpPr txBox="1"/>
          <p:nvPr/>
        </p:nvSpPr>
        <p:spPr>
          <a:xfrm>
            <a:off x="6710082" y="5204012"/>
            <a:ext cx="2178424" cy="1200329"/>
          </a:xfrm>
          <a:prstGeom prst="rect">
            <a:avLst/>
          </a:prstGeom>
          <a:noFill/>
          <a:ln w="38100">
            <a:solidFill>
              <a:srgbClr val="D70000"/>
            </a:solidFill>
          </a:ln>
        </p:spPr>
        <p:txBody>
          <a:bodyPr wrap="square" rtlCol="0">
            <a:spAutoFit/>
          </a:bodyPr>
          <a:lstStyle/>
          <a:p>
            <a:endParaRPr lang="en-US" altLang="zh-CN" dirty="0" smtClean="0"/>
          </a:p>
          <a:p>
            <a:endParaRPr lang="en-US" altLang="zh-CN" dirty="0"/>
          </a:p>
          <a:p>
            <a:endParaRPr lang="en-US" altLang="zh-CN" dirty="0" smtClean="0"/>
          </a:p>
          <a:p>
            <a:endParaRPr lang="zh-CN" altLang="en-US"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24" y="1121705"/>
            <a:ext cx="11214847" cy="5507694"/>
          </a:xfrm>
          <a:prstGeom prst="rect">
            <a:avLst/>
          </a:prstGeom>
        </p:spPr>
      </p:pic>
      <p:sp>
        <p:nvSpPr>
          <p:cNvPr id="8" name="圆角矩形标注 7"/>
          <p:cNvSpPr/>
          <p:nvPr/>
        </p:nvSpPr>
        <p:spPr>
          <a:xfrm>
            <a:off x="6710082" y="605118"/>
            <a:ext cx="3952688" cy="936339"/>
          </a:xfrm>
          <a:prstGeom prst="wedgeRoundRectCallout">
            <a:avLst>
              <a:gd name="adj1" fmla="val -44463"/>
              <a:gd name="adj2" fmla="val 74214"/>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50000"/>
              </a:lnSpc>
              <a:spcBef>
                <a:spcPct val="0"/>
              </a:spcBef>
            </a:pP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外文合作数据库</a:t>
            </a:r>
          </a:p>
          <a:p>
            <a:pPr lvl="0" fontAlgn="base">
              <a:lnSpc>
                <a:spcPct val="150000"/>
              </a:lnSpc>
              <a:spcBef>
                <a:spcPct val="0"/>
              </a:spcBef>
            </a:pP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  </a:t>
            </a:r>
            <a:r>
              <a:rPr lang="en-US" altLang="zh-CN"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跨国界遴选同步信息资源</a:t>
            </a:r>
          </a:p>
          <a:p>
            <a:pPr lvl="0" fontAlgn="base">
              <a:lnSpc>
                <a:spcPct val="150000"/>
              </a:lnSpc>
              <a:spcBef>
                <a:spcPct val="0"/>
              </a:spcBef>
            </a:pP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免费正版题录信息，跳转原库提供下载！</a:t>
            </a:r>
            <a:endPar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2.5 </a:t>
            </a:r>
            <a:r>
              <a:rPr lang="zh-CN" altLang="en-US" sz="2400" dirty="0" smtClean="0"/>
              <a:t>查阅</a:t>
            </a:r>
            <a:r>
              <a:rPr lang="zh-CN" altLang="en-US" sz="2400" dirty="0"/>
              <a:t>标准或专利类资料</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65" y="1121707"/>
            <a:ext cx="11033126" cy="5507692"/>
          </a:xfrm>
          <a:prstGeom prst="rect">
            <a:avLst/>
          </a:prstGeom>
        </p:spPr>
      </p:pic>
      <p:sp>
        <p:nvSpPr>
          <p:cNvPr id="6" name="AutoShape 3"/>
          <p:cNvSpPr/>
          <p:nvPr/>
        </p:nvSpPr>
        <p:spPr>
          <a:xfrm>
            <a:off x="5557137" y="3463091"/>
            <a:ext cx="5217458" cy="718943"/>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科技资料必查库</a:t>
            </a:r>
          </a:p>
          <a:p>
            <a:pPr eaLnBrk="0" hangingPunct="0">
              <a:lnSpc>
                <a:spcPct val="150000"/>
              </a:lnSpc>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  </a:t>
            </a:r>
            <a:r>
              <a:rPr lang="en-US" altLang="zh-CN"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a:t>
            </a: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查新、成果辨析必备资料支持</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2.6 </a:t>
            </a:r>
            <a:r>
              <a:rPr lang="zh-CN" altLang="en-US" sz="2400" dirty="0" smtClean="0"/>
              <a:t>有效获取学术翻译</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812" y="1121707"/>
            <a:ext cx="9480175" cy="5588376"/>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64" y="1121707"/>
            <a:ext cx="10701146" cy="5588376"/>
          </a:xfrm>
          <a:prstGeom prst="rect">
            <a:avLst/>
          </a:prstGeom>
        </p:spPr>
      </p:pic>
      <p:sp>
        <p:nvSpPr>
          <p:cNvPr id="6" name="AutoShape 3"/>
          <p:cNvSpPr/>
          <p:nvPr/>
        </p:nvSpPr>
        <p:spPr>
          <a:xfrm>
            <a:off x="4617921" y="3158101"/>
            <a:ext cx="6505239" cy="558912"/>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eaLnBrk="0" hangingPunct="0">
              <a:lnSpc>
                <a:spcPct val="150000"/>
              </a:lnSpc>
            </a:pPr>
            <a:r>
              <a:rPr lang="zh-CN" altLang="en-US" sz="1600" b="1" dirty="0" smtClean="0">
                <a:solidFill>
                  <a:srgbClr val="FFFFFF"/>
                </a:solidFill>
                <a:latin typeface="微软雅黑" panose="020B0503020204020204" pitchFamily="34" charset="-122"/>
                <a:ea typeface="微软雅黑" panose="020B0503020204020204" pitchFamily="34" charset="-122"/>
                <a:sym typeface="Verdana" panose="020B0604030504040204" pitchFamily="34" charset="0"/>
              </a:rPr>
              <a:t>通过辞典、例句，为论文题目、摘要、关键词寻找学术翻译</a:t>
            </a:r>
            <a:endPar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2.7 </a:t>
            </a:r>
            <a:r>
              <a:rPr lang="zh-CN" altLang="en-US" sz="2400" dirty="0"/>
              <a:t>查阅学术图片，丰富学术研究素材</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0" y="1129627"/>
            <a:ext cx="11660517" cy="5491852"/>
          </a:xfrm>
          <a:prstGeom prst="rect">
            <a:avLst/>
          </a:prstGeom>
        </p:spPr>
      </p:pic>
      <p:sp>
        <p:nvSpPr>
          <p:cNvPr id="5" name="圆角矩形标注 4"/>
          <p:cNvSpPr/>
          <p:nvPr/>
        </p:nvSpPr>
        <p:spPr>
          <a:xfrm>
            <a:off x="6118527" y="3146612"/>
            <a:ext cx="4208813" cy="936339"/>
          </a:xfrm>
          <a:prstGeom prst="wedgeRoundRectCallout">
            <a:avLst>
              <a:gd name="adj1" fmla="val -44463"/>
              <a:gd name="adj2" fmla="val 74214"/>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50000"/>
              </a:lnSpc>
              <a:spcBef>
                <a:spcPct val="0"/>
              </a:spcBef>
            </a:pP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查阅有</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出处来源的权威学术图片</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，用以</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丰富学术研究素材</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，作为绘图</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参考</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，形象化</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学术</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研究！</a:t>
            </a:r>
            <a:endPar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2.8 </a:t>
            </a:r>
            <a:r>
              <a:rPr lang="zh-CN" altLang="en-US" sz="2400" dirty="0" smtClean="0"/>
              <a:t>更多资源，丰富文献研究</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0" y="1180206"/>
            <a:ext cx="11660517" cy="5390694"/>
          </a:xfrm>
          <a:prstGeom prst="rect">
            <a:avLst/>
          </a:prstGeom>
        </p:spPr>
      </p:pic>
      <p:sp>
        <p:nvSpPr>
          <p:cNvPr id="4" name="TextBox 3"/>
          <p:cNvSpPr txBox="1"/>
          <p:nvPr/>
        </p:nvSpPr>
        <p:spPr>
          <a:xfrm>
            <a:off x="9601200" y="1344706"/>
            <a:ext cx="591671" cy="369332"/>
          </a:xfrm>
          <a:prstGeom prst="rect">
            <a:avLst/>
          </a:prstGeom>
          <a:noFill/>
          <a:ln w="38100">
            <a:solidFill>
              <a:srgbClr val="D70000"/>
            </a:solidFill>
          </a:ln>
        </p:spPr>
        <p:txBody>
          <a:bodyPr wrap="square" rtlCol="0">
            <a:spAutoFit/>
          </a:bodyPr>
          <a:lstStyle/>
          <a:p>
            <a:endParaRPr lang="zh-CN" altLang="en-US" dirty="0"/>
          </a:p>
        </p:txBody>
      </p:sp>
      <p:sp>
        <p:nvSpPr>
          <p:cNvPr id="5" name="TextBox 4"/>
          <p:cNvSpPr txBox="1"/>
          <p:nvPr/>
        </p:nvSpPr>
        <p:spPr>
          <a:xfrm>
            <a:off x="2003612" y="1748118"/>
            <a:ext cx="8189259" cy="3293209"/>
          </a:xfrm>
          <a:prstGeom prst="rect">
            <a:avLst/>
          </a:prstGeom>
          <a:noFill/>
          <a:ln w="38100">
            <a:solidFill>
              <a:srgbClr val="D70000"/>
            </a:solidFill>
          </a:ln>
        </p:spPr>
        <p:txBody>
          <a:bodyPr wrap="square" rtlCol="0">
            <a:spAutoFit/>
          </a:bodyPr>
          <a:lstStyle/>
          <a:p>
            <a:endParaRPr lang="en-US" altLang="zh-CN" sz="1600" dirty="0" smtClean="0"/>
          </a:p>
          <a:p>
            <a:endParaRPr lang="en-US" altLang="zh-CN" sz="1600" dirty="0"/>
          </a:p>
          <a:p>
            <a:endParaRPr lang="en-US" altLang="zh-CN" sz="1600" dirty="0" smtClean="0"/>
          </a:p>
          <a:p>
            <a:endParaRPr lang="en-US" altLang="zh-CN" sz="1600" dirty="0"/>
          </a:p>
          <a:p>
            <a:endParaRPr lang="en-US" altLang="zh-CN" sz="1600" dirty="0" smtClean="0"/>
          </a:p>
          <a:p>
            <a:endParaRPr lang="en-US" altLang="zh-CN" sz="1600" dirty="0"/>
          </a:p>
          <a:p>
            <a:endParaRPr lang="en-US" altLang="zh-CN" sz="1600" dirty="0" smtClean="0"/>
          </a:p>
          <a:p>
            <a:endParaRPr lang="en-US" altLang="zh-CN" sz="1600" dirty="0"/>
          </a:p>
          <a:p>
            <a:endParaRPr lang="en-US" altLang="zh-CN" sz="1600" dirty="0" smtClean="0"/>
          </a:p>
          <a:p>
            <a:endParaRPr lang="en-US" altLang="zh-CN" sz="1600" dirty="0"/>
          </a:p>
          <a:p>
            <a:endParaRPr lang="en-US" altLang="zh-CN" sz="1600" dirty="0" smtClean="0"/>
          </a:p>
          <a:p>
            <a:endParaRPr lang="en-US" altLang="zh-CN" sz="1600" dirty="0"/>
          </a:p>
          <a:p>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163500"/>
            <a:ext cx="8629499" cy="629920"/>
          </a:xfrm>
        </p:spPr>
        <p:txBody>
          <a:bodyPr/>
          <a:lstStyle/>
          <a:p>
            <a:r>
              <a:rPr dirty="0" smtClean="0"/>
              <a:t>选题立项 </a:t>
            </a:r>
          </a:p>
        </p:txBody>
      </p:sp>
      <p:pic>
        <p:nvPicPr>
          <p:cNvPr id="19" name="图片"/>
          <p:cNvPicPr>
            <a:picLocks noChangeAspect="1"/>
          </p:cNvPicPr>
          <p:nvPr/>
        </p:nvPicPr>
        <p:blipFill rotWithShape="1">
          <a:blip r:embed="rId3" cstate="print"/>
          <a:srcRect l="18657" r="16286"/>
          <a:stretch>
            <a:fillRect/>
          </a:stretch>
        </p:blipFill>
        <p:spPr>
          <a:xfrm>
            <a:off x="238897" y="1228497"/>
            <a:ext cx="5880297" cy="5422480"/>
          </a:xfrm>
          <a:prstGeom prst="rect">
            <a:avLst/>
          </a:prstGeom>
          <a:noFill/>
          <a:ln>
            <a:noFill/>
          </a:ln>
        </p:spPr>
      </p:pic>
      <p:sp>
        <p:nvSpPr>
          <p:cNvPr id="22" name="矩形"/>
          <p:cNvSpPr/>
          <p:nvPr/>
        </p:nvSpPr>
        <p:spPr>
          <a:xfrm>
            <a:off x="6877050" y="1459230"/>
            <a:ext cx="158115" cy="628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23" name="文本"/>
          <p:cNvSpPr/>
          <p:nvPr/>
        </p:nvSpPr>
        <p:spPr>
          <a:xfrm>
            <a:off x="7245355" y="1523067"/>
            <a:ext cx="3840480" cy="553085"/>
          </a:xfrm>
          <a:prstGeom prst="rect">
            <a:avLst/>
          </a:prstGeom>
        </p:spPr>
        <p:txBody>
          <a:bodyPr wrap="none">
            <a:spAutoFit/>
          </a:bodyPr>
          <a:lstStyle/>
          <a:p>
            <a:pPr algn="l"/>
            <a:r>
              <a:rPr lang="zh-CN" altLang="en-US" sz="3000" b="1" spc="200" dirty="0">
                <a:solidFill>
                  <a:schemeClr val="accent1"/>
                </a:solidFill>
              </a:rPr>
              <a:t>如何进行科研选题？</a:t>
            </a:r>
          </a:p>
        </p:txBody>
      </p:sp>
      <p:sp>
        <p:nvSpPr>
          <p:cNvPr id="9" name="内容占位符 2"/>
          <p:cNvSpPr txBox="1"/>
          <p:nvPr/>
        </p:nvSpPr>
        <p:spPr bwMode="auto">
          <a:xfrm>
            <a:off x="6759575" y="2491105"/>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1.1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从现实应用中选题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en-US" altLang="zh-CN"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a:p>
            <a:pPr marL="109220" marR="0" indent="0" defTabSz="914400" fontAlgn="auto">
              <a:lnSpc>
                <a:spcPct val="14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内容占位符 2"/>
          <p:cNvSpPr txBox="1"/>
          <p:nvPr/>
        </p:nvSpPr>
        <p:spPr bwMode="auto">
          <a:xfrm>
            <a:off x="6759575" y="3120390"/>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1.2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从最新研究中选题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内容占位符 2"/>
          <p:cNvSpPr txBox="1"/>
          <p:nvPr/>
        </p:nvSpPr>
        <p:spPr bwMode="auto">
          <a:xfrm>
            <a:off x="6759575" y="3771900"/>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1.3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从热点趋势中选题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内容占位符 2"/>
          <p:cNvSpPr txBox="1"/>
          <p:nvPr/>
        </p:nvSpPr>
        <p:spPr bwMode="auto">
          <a:xfrm>
            <a:off x="6759575" y="4453890"/>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1.4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从交叉学科中选题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内容占位符 2"/>
          <p:cNvSpPr txBox="1"/>
          <p:nvPr/>
        </p:nvSpPr>
        <p:spPr bwMode="auto">
          <a:xfrm>
            <a:off x="6759575" y="5094605"/>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1.5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从学科带头人、导师推荐中选题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内容占位符 2"/>
          <p:cNvSpPr txBox="1"/>
          <p:nvPr/>
        </p:nvSpPr>
        <p:spPr bwMode="auto">
          <a:xfrm>
            <a:off x="6759575" y="5724525"/>
            <a:ext cx="5143500" cy="1066165"/>
          </a:xfrm>
          <a:prstGeom prst="rect">
            <a:avLst/>
          </a:prstGeom>
          <a:noFill/>
          <a:ln w="9525">
            <a:noFill/>
            <a:miter lim="800000"/>
          </a:ln>
        </p:spPr>
        <p:txBody>
          <a:bodyPr/>
          <a:lstStyle/>
          <a:p>
            <a:pPr marR="0" defTabSz="914400" eaLnBrk="1" hangingPunct="1">
              <a:lnSpc>
                <a:spcPct val="120000"/>
              </a:lnSpc>
              <a:spcBef>
                <a:spcPts val="300"/>
              </a:spcBef>
              <a:buClr>
                <a:srgbClr val="B32C16"/>
              </a:buClr>
              <a:buSzTx/>
              <a:buFontTx/>
              <a:buNone/>
              <a:defRPr/>
            </a:pPr>
            <a:r>
              <a:rPr kumimoji="0" lang="en-US" altLang="zh-CN" sz="2200" b="1" kern="1200" cap="none" spc="0" normalizeH="0" baseline="0" noProof="0" dirty="0" smtClean="0">
                <a:latin typeface="微软雅黑" panose="020B0503020204020204" pitchFamily="34" charset="-122"/>
                <a:ea typeface="微软雅黑" panose="020B0503020204020204" pitchFamily="34" charset="-122"/>
                <a:cs typeface="微软雅黑" panose="020B0503020204020204" pitchFamily="34" charset="-122"/>
              </a:rPr>
              <a:t>1.6  </a:t>
            </a:r>
            <a:r>
              <a:rPr kumimoji="0" lang="zh-CN" altLang="en-US" sz="2200" b="1"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rPr>
              <a:t>从重点、核心期刊中选题</a:t>
            </a:r>
          </a:p>
          <a:p>
            <a:pPr marL="109220" marR="0" indent="0" defTabSz="914400" eaLnBrk="1" fontAlgn="auto" hangingPunct="1">
              <a:lnSpc>
                <a:spcPct val="120000"/>
              </a:lnSpc>
              <a:spcBef>
                <a:spcPts val="300"/>
              </a:spcBef>
              <a:spcAft>
                <a:spcPts val="0"/>
              </a:spcAft>
              <a:buClr>
                <a:srgbClr val="B32C16"/>
              </a:buClr>
              <a:buSzTx/>
              <a:buFont typeface="Georgia" panose="02040502050405020303" pitchFamily="18" charset="0"/>
              <a:buNone/>
              <a:defRPr/>
            </a:pPr>
            <a:endParaRPr kumimoji="0" lang="zh-CN" altLang="en-US" sz="22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4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Horizontal)">
                                      <p:cBhvr>
                                        <p:cTn id="13" dur="500"/>
                                        <p:tgtEl>
                                          <p:spTgt spid="22"/>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P spid="9" grpId="0"/>
      <p:bldP spid="12" grpId="0"/>
      <p:bldP spid="13" grpId="0"/>
      <p:bldP spid="14" grpId="0"/>
      <p:bldP spid="1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6204" t="38936" r="-2" b="15726"/>
          <a:stretch>
            <a:fillRect/>
          </a:stretch>
        </p:blipFill>
        <p:spPr>
          <a:xfrm>
            <a:off x="0" y="0"/>
            <a:ext cx="12193200" cy="6858000"/>
          </a:xfrm>
          <a:prstGeom prst="rect">
            <a:avLst/>
          </a:prstGeom>
        </p:spPr>
      </p:pic>
      <p:pic>
        <p:nvPicPr>
          <p:cNvPr id="9" name="图片" descr="C:\Users\lqy8000\Desktop\240566.jpeg240566"/>
          <p:cNvPicPr>
            <a:picLocks noChangeAspect="1"/>
          </p:cNvPicPr>
          <p:nvPr/>
        </p:nvPicPr>
        <p:blipFill rotWithShape="1">
          <a:blip r:embed="rId5"/>
          <a:srcRect/>
          <a:stretch>
            <a:fillRect/>
          </a:stretch>
        </p:blipFill>
        <p:spPr>
          <a:xfrm>
            <a:off x="543619" y="1553210"/>
            <a:ext cx="6679840" cy="3751580"/>
          </a:xfrm>
          <a:prstGeom prst="rect">
            <a:avLst/>
          </a:prstGeom>
          <a:ln w="38100">
            <a:solidFill>
              <a:schemeClr val="bg1"/>
            </a:solidFill>
          </a:ln>
        </p:spPr>
      </p:pic>
      <p:sp>
        <p:nvSpPr>
          <p:cNvPr id="17" name="任意多边形"/>
          <p:cNvSpPr/>
          <p:nvPr/>
        </p:nvSpPr>
        <p:spPr>
          <a:xfrm>
            <a:off x="7767077" y="0"/>
            <a:ext cx="392723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p:cNvSpPr/>
          <p:nvPr/>
        </p:nvSpPr>
        <p:spPr>
          <a:xfrm>
            <a:off x="7767077" y="6426000"/>
            <a:ext cx="3927232" cy="4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
          <p:cNvSpPr/>
          <p:nvPr/>
        </p:nvSpPr>
        <p:spPr>
          <a:xfrm>
            <a:off x="7942851" y="2355256"/>
            <a:ext cx="3575685" cy="2246769"/>
          </a:xfrm>
          <a:prstGeom prst="rect">
            <a:avLst/>
          </a:prstGeom>
          <a:noFill/>
        </p:spPr>
        <p:txBody>
          <a:bodyPr wrap="square" lIns="180000" rIns="90000" rtlCol="0" anchor="ctr">
            <a:spAutoFit/>
          </a:bodyPr>
          <a:lstStyle/>
          <a:p>
            <a:pPr marL="285750" indent="-285750">
              <a:lnSpc>
                <a:spcPct val="150000"/>
              </a:lnSpc>
              <a:spcAft>
                <a:spcPts val="1500"/>
              </a:spcAft>
              <a:buFont typeface="Wingdings" panose="05000000000000000000" pitchFamily="2" charset="2"/>
              <a:buChar char="Ø"/>
            </a:pPr>
            <a:r>
              <a:rPr lang="zh-CN" altLang="en-US" sz="1700" spc="150" dirty="0" smtClean="0">
                <a:solidFill>
                  <a:schemeClr val="bg1"/>
                </a:solidFill>
                <a:latin typeface="+mn-ea"/>
              </a:rPr>
              <a:t>写作管理</a:t>
            </a:r>
            <a:r>
              <a:rPr lang="en-US" altLang="zh-CN" sz="1700" spc="150" dirty="0" smtClean="0">
                <a:solidFill>
                  <a:schemeClr val="bg1"/>
                </a:solidFill>
                <a:latin typeface="+mn-ea"/>
              </a:rPr>
              <a:t>——</a:t>
            </a:r>
            <a:r>
              <a:rPr lang="zh-CN" altLang="en-US" sz="1700" spc="150" dirty="0">
                <a:solidFill>
                  <a:schemeClr val="bg1"/>
                </a:solidFill>
                <a:latin typeface="+mn-ea"/>
              </a:rPr>
              <a:t>研究性协同学习平台</a:t>
            </a:r>
            <a:r>
              <a:rPr lang="en-US" altLang="zh-CN" sz="1700" spc="150" dirty="0">
                <a:solidFill>
                  <a:schemeClr val="bg1"/>
                </a:solidFill>
                <a:latin typeface="+mn-ea"/>
              </a:rPr>
              <a:t>——</a:t>
            </a:r>
            <a:r>
              <a:rPr lang="zh-CN" altLang="en-US" sz="1700" spc="150" dirty="0">
                <a:solidFill>
                  <a:schemeClr val="bg1"/>
                </a:solidFill>
                <a:latin typeface="+mn-ea"/>
              </a:rPr>
              <a:t>新一代研学型数字图书馆</a:t>
            </a:r>
          </a:p>
          <a:p>
            <a:pPr marL="285750" indent="-285750">
              <a:lnSpc>
                <a:spcPct val="150000"/>
              </a:lnSpc>
              <a:spcAft>
                <a:spcPts val="1500"/>
              </a:spcAft>
              <a:buFont typeface="Wingdings" panose="05000000000000000000" pitchFamily="2" charset="2"/>
              <a:buChar char="Ø"/>
            </a:pPr>
            <a:r>
              <a:rPr lang="zh-CN" altLang="en-US" sz="1700" spc="150" dirty="0" smtClean="0">
                <a:solidFill>
                  <a:schemeClr val="bg1"/>
                </a:solidFill>
                <a:latin typeface="+mn-ea"/>
              </a:rPr>
              <a:t>辅助</a:t>
            </a:r>
            <a:r>
              <a:rPr lang="zh-CN" altLang="en-US" sz="1700" spc="150" dirty="0">
                <a:solidFill>
                  <a:schemeClr val="bg1"/>
                </a:solidFill>
                <a:latin typeface="+mn-ea"/>
              </a:rPr>
              <a:t>深度阅读、完成写作、投稿，提高阅读、写作</a:t>
            </a:r>
            <a:r>
              <a:rPr lang="zh-CN" altLang="en-US" sz="1700" spc="150" dirty="0" smtClean="0">
                <a:solidFill>
                  <a:schemeClr val="bg1"/>
                </a:solidFill>
                <a:latin typeface="+mn-ea"/>
              </a:rPr>
              <a:t>效率</a:t>
            </a:r>
            <a:endParaRPr lang="zh-CN" altLang="en-US" sz="1700" spc="150" dirty="0">
              <a:solidFill>
                <a:schemeClr val="bg1"/>
              </a:solidFill>
              <a:latin typeface="+mn-ea"/>
            </a:endParaRPr>
          </a:p>
        </p:txBody>
      </p:sp>
      <p:cxnSp>
        <p:nvCxnSpPr>
          <p:cNvPr id="22" name="直接连接符"/>
          <p:cNvCxnSpPr/>
          <p:nvPr/>
        </p:nvCxnSpPr>
        <p:spPr>
          <a:xfrm>
            <a:off x="8098217" y="2132828"/>
            <a:ext cx="32649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
          <p:cNvSpPr/>
          <p:nvPr/>
        </p:nvSpPr>
        <p:spPr>
          <a:xfrm>
            <a:off x="8736672" y="848442"/>
            <a:ext cx="1988044" cy="784830"/>
          </a:xfrm>
          <a:prstGeom prst="rect">
            <a:avLst/>
          </a:prstGeom>
        </p:spPr>
        <p:txBody>
          <a:bodyPr wrap="none">
            <a:spAutoFit/>
          </a:bodyPr>
          <a:lstStyle/>
          <a:p>
            <a:pPr algn="ctr"/>
            <a:r>
              <a:rPr lang="en-US" altLang="zh-CN" sz="4500" b="1" spc="250" dirty="0" smtClean="0">
                <a:solidFill>
                  <a:schemeClr val="bg1"/>
                </a:solidFill>
              </a:rPr>
              <a:t>3.</a:t>
            </a:r>
            <a:r>
              <a:rPr lang="zh-CN" altLang="en-US" sz="4500" b="1" spc="250" dirty="0" smtClean="0">
                <a:solidFill>
                  <a:schemeClr val="bg1"/>
                </a:solidFill>
              </a:rPr>
              <a:t>写作</a:t>
            </a:r>
            <a:endParaRPr lang="zh-CN" altLang="en-US" sz="4500" b="1" spc="25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zh-CN" altLang="en-US" sz="2400" dirty="0"/>
              <a:t>研究性协同学习</a:t>
            </a:r>
            <a:r>
              <a:rPr lang="zh-CN" altLang="en-US" sz="2400" dirty="0" smtClean="0"/>
              <a:t>平台</a:t>
            </a:r>
            <a:r>
              <a:rPr lang="en-US" altLang="zh-CN" sz="2400" dirty="0"/>
              <a:t>——</a:t>
            </a:r>
            <a:r>
              <a:rPr lang="zh-CN" altLang="en-US" sz="2400" dirty="0" smtClean="0"/>
              <a:t>新一代</a:t>
            </a:r>
            <a:r>
              <a:rPr lang="zh-CN" altLang="en-US" sz="2400" dirty="0"/>
              <a:t>研学型数字</a:t>
            </a:r>
            <a:r>
              <a:rPr lang="zh-CN" altLang="en-US" sz="2400" dirty="0" smtClean="0"/>
              <a:t>图书馆</a:t>
            </a:r>
            <a:endParaRPr lang="zh-CN" altLang="en-US" sz="2400" dirty="0"/>
          </a:p>
        </p:txBody>
      </p:sp>
      <p:pic>
        <p:nvPicPr>
          <p:cNvPr id="59397" name="图片 13"/>
          <p:cNvPicPr>
            <a:picLocks noChangeAspect="1"/>
          </p:cNvPicPr>
          <p:nvPr/>
        </p:nvPicPr>
        <p:blipFill>
          <a:blip r:embed="rId3"/>
          <a:stretch>
            <a:fillRect/>
          </a:stretch>
        </p:blipFill>
        <p:spPr>
          <a:xfrm>
            <a:off x="8890" y="1045845"/>
            <a:ext cx="12190730" cy="5834380"/>
          </a:xfrm>
          <a:prstGeom prst="rect">
            <a:avLst/>
          </a:prstGeom>
          <a:noFill/>
          <a:ln w="9525">
            <a:noFill/>
          </a:ln>
        </p:spPr>
      </p:pic>
      <p:sp>
        <p:nvSpPr>
          <p:cNvPr id="59398" name="任意多边形 188"/>
          <p:cNvSpPr/>
          <p:nvPr/>
        </p:nvSpPr>
        <p:spPr>
          <a:xfrm>
            <a:off x="8890" y="1045845"/>
            <a:ext cx="6879590" cy="5834380"/>
          </a:xfrm>
          <a:custGeom>
            <a:avLst/>
            <a:gdLst>
              <a:gd name="txL" fmla="*/ 0 w 21600"/>
              <a:gd name="txT" fmla="*/ 0 h 21600"/>
              <a:gd name="txR" fmla="*/ 21600 w 21600"/>
              <a:gd name="txB" fmla="*/ 21600 h 21600"/>
            </a:gdLst>
            <a:ahLst/>
            <a:cxnLst>
              <a:cxn ang="0">
                <a:pos x="0" y="0"/>
              </a:cxn>
              <a:cxn ang="0">
                <a:pos x="4623463" y="2356"/>
              </a:cxn>
              <a:cxn ang="0">
                <a:pos x="8811260" y="2446349"/>
              </a:cxn>
              <a:cxn ang="0">
                <a:pos x="5850921" y="7259939"/>
              </a:cxn>
              <a:cxn ang="0">
                <a:pos x="8158" y="7271385"/>
              </a:cxn>
              <a:cxn ang="0">
                <a:pos x="0" y="0"/>
              </a:cxn>
            </a:cxnLst>
            <a:rect l="txL" t="txT" r="txR" b="txB"/>
            <a:pathLst>
              <a:path w="21600" h="21600">
                <a:moveTo>
                  <a:pt x="0" y="0"/>
                </a:moveTo>
                <a:lnTo>
                  <a:pt x="11334" y="7"/>
                </a:lnTo>
                <a:lnTo>
                  <a:pt x="21600" y="7267"/>
                </a:lnTo>
                <a:lnTo>
                  <a:pt x="14343" y="21566"/>
                </a:lnTo>
                <a:lnTo>
                  <a:pt x="20" y="21600"/>
                </a:lnTo>
                <a:lnTo>
                  <a:pt x="0" y="0"/>
                </a:lnTo>
                <a:close/>
              </a:path>
            </a:pathLst>
          </a:custGeom>
          <a:solidFill>
            <a:schemeClr val="bg1">
              <a:alpha val="70000"/>
            </a:schemeClr>
          </a:solidFill>
          <a:ln w="9525">
            <a:noFill/>
          </a:ln>
        </p:spPr>
        <p:txBody>
          <a:bodyPr anchor="t"/>
          <a:lstStyle/>
          <a:p>
            <a:r>
              <a:rPr lang="en-US" altLang="zh-CN" sz="100">
                <a:latin typeface="微软雅黑" panose="020B0503020204020204" pitchFamily="34" charset="-122"/>
                <a:ea typeface="微软雅黑" panose="020B0503020204020204" pitchFamily="34" charset="-122"/>
                <a:sym typeface="宋体" panose="02010600030101010101" pitchFamily="2" charset="-122"/>
              </a:rPr>
              <a:t>CNKI</a:t>
            </a:r>
            <a:r>
              <a:rPr lang="zh-CN" altLang="zh-CN" sz="100">
                <a:latin typeface="微软雅黑" panose="020B0503020204020204" pitchFamily="34" charset="-122"/>
                <a:ea typeface="微软雅黑" panose="020B0503020204020204" pitchFamily="34" charset="-122"/>
                <a:sym typeface="宋体" panose="02010600030101010101" pitchFamily="2" charset="-122"/>
              </a:rPr>
              <a:t>研究型协同学习平台是以全新的文献学习和利用方式，在</a:t>
            </a:r>
            <a:r>
              <a:rPr lang="en-US" altLang="zh-CN" sz="100">
                <a:latin typeface="微软雅黑" panose="020B0503020204020204" pitchFamily="34" charset="-122"/>
                <a:ea typeface="微软雅黑" panose="020B0503020204020204" pitchFamily="34" charset="-122"/>
                <a:sym typeface="宋体" panose="02010600030101010101" pitchFamily="2" charset="-122"/>
              </a:rPr>
              <a:t>XML</a:t>
            </a:r>
            <a:r>
              <a:rPr lang="zh-CN" altLang="en-US" sz="100">
                <a:latin typeface="微软雅黑" panose="020B0503020204020204" pitchFamily="34" charset="-122"/>
                <a:ea typeface="微软雅黑" panose="020B0503020204020204" pitchFamily="34" charset="-122"/>
                <a:sym typeface="宋体" panose="02010600030101010101" pitchFamily="2" charset="-122"/>
              </a:rPr>
              <a:t>碎片化和增强出版的基础上将文献服务、知识服务深入到读者个人的研究和学习业务中，改变传统静态的版式化阅读方式，提供动态、交互、图谱化的阅读模式，服务个人探究式移动学习，构建个人知识结构，实现知识创新。</a:t>
            </a:r>
            <a:endParaRPr lang="zh-CN" altLang="en-US" sz="100">
              <a:latin typeface="Calibri" panose="020F0502020204030204" charset="0"/>
              <a:ea typeface="宋体" panose="02010600030101010101" pitchFamily="2" charset="-122"/>
            </a:endParaRPr>
          </a:p>
        </p:txBody>
      </p:sp>
      <p:sp>
        <p:nvSpPr>
          <p:cNvPr id="59400" name="文本框 2"/>
          <p:cNvSpPr txBox="1"/>
          <p:nvPr/>
        </p:nvSpPr>
        <p:spPr>
          <a:xfrm>
            <a:off x="274003" y="1368425"/>
            <a:ext cx="5859462" cy="1568450"/>
          </a:xfrm>
          <a:prstGeom prst="rect">
            <a:avLst/>
          </a:prstGeom>
          <a:noFill/>
          <a:ln w="9525">
            <a:noFill/>
          </a:ln>
        </p:spPr>
        <p:txBody>
          <a:bodyPr wrap="square" anchor="t">
            <a:spAutoFit/>
          </a:bodyPr>
          <a:lstStyle/>
          <a:p>
            <a:pPr>
              <a:lnSpc>
                <a:spcPct val="200000"/>
              </a:lnSpc>
            </a:pPr>
            <a:r>
              <a:rPr lang="zh-CN" altLang="en-US" sz="2400" b="1" dirty="0">
                <a:latin typeface="微软雅黑" panose="020B0503020204020204" pitchFamily="34" charset="-122"/>
                <a:ea typeface="微软雅黑" panose="020B0503020204020204" pitchFamily="34" charset="-122"/>
              </a:rPr>
              <a:t>构建探究式学习环境</a:t>
            </a:r>
            <a:endParaRPr lang="en-US" altLang="zh-CN" sz="2400" b="1" dirty="0">
              <a:latin typeface="微软雅黑" panose="020B0503020204020204" pitchFamily="34" charset="-122"/>
              <a:ea typeface="微软雅黑" panose="020B0503020204020204" pitchFamily="34" charset="-122"/>
            </a:endParaRPr>
          </a:p>
          <a:p>
            <a:pPr>
              <a:lnSpc>
                <a:spcPct val="200000"/>
              </a:lnSpc>
            </a:pPr>
            <a:r>
              <a:rPr lang="zh-CN" altLang="en-US" sz="2400" b="1" dirty="0">
                <a:latin typeface="微软雅黑" panose="020B0503020204020204" pitchFamily="34" charset="-122"/>
                <a:ea typeface="微软雅黑" panose="020B0503020204020204" pitchFamily="34" charset="-122"/>
              </a:rPr>
              <a:t>                      助力高校创新人才培养</a:t>
            </a:r>
            <a:endParaRPr lang="zh-CN" altLang="en-US" sz="2400">
              <a:latin typeface="Calibri" panose="020F0502020204030204" charset="0"/>
              <a:ea typeface="宋体" panose="02010600030101010101" pitchFamily="2" charset="-122"/>
            </a:endParaRPr>
          </a:p>
        </p:txBody>
      </p:sp>
      <p:sp>
        <p:nvSpPr>
          <p:cNvPr id="4" name="文本框 3"/>
          <p:cNvSpPr txBox="1"/>
          <p:nvPr/>
        </p:nvSpPr>
        <p:spPr>
          <a:xfrm>
            <a:off x="8890" y="3028315"/>
            <a:ext cx="5306695" cy="3415030"/>
          </a:xfrm>
          <a:prstGeom prst="rect">
            <a:avLst/>
          </a:prstGeom>
          <a:noFill/>
          <a:ln w="9525">
            <a:noFill/>
          </a:ln>
        </p:spPr>
        <p:txBody>
          <a:bodyPr wrap="square" anchor="t">
            <a:spAutoFit/>
          </a:bodyPr>
          <a:lstStyle/>
          <a:p>
            <a:pPr>
              <a:lnSpc>
                <a:spcPct val="200000"/>
              </a:lnSpc>
            </a:pPr>
            <a:r>
              <a:rPr lang="en-US" altLang="zh-CN" b="1">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微软雅黑" panose="020B0503020204020204" pitchFamily="34" charset="-122"/>
                <a:ea typeface="微软雅黑" panose="020B0503020204020204" pitchFamily="34" charset="-122"/>
                <a:sym typeface="宋体" panose="02010600030101010101" pitchFamily="2" charset="-122"/>
              </a:rPr>
              <a:t>CNKI</a:t>
            </a:r>
            <a:r>
              <a:rPr lang="zh-CN" altLang="zh-CN">
                <a:latin typeface="微软雅黑" panose="020B0503020204020204" pitchFamily="34" charset="-122"/>
                <a:ea typeface="微软雅黑" panose="020B0503020204020204" pitchFamily="34" charset="-122"/>
                <a:sym typeface="宋体" panose="02010600030101010101" pitchFamily="2" charset="-122"/>
              </a:rPr>
              <a:t>研究型协同学习平台是以全新的文献学习和利用方式，在</a:t>
            </a:r>
            <a:r>
              <a:rPr lang="en-US" altLang="zh-CN">
                <a:latin typeface="微软雅黑" panose="020B0503020204020204" pitchFamily="34" charset="-122"/>
                <a:ea typeface="微软雅黑" panose="020B0503020204020204" pitchFamily="34" charset="-122"/>
                <a:sym typeface="宋体" panose="02010600030101010101" pitchFamily="2" charset="-122"/>
              </a:rPr>
              <a:t>XML</a:t>
            </a:r>
            <a:r>
              <a:rPr lang="zh-CN" altLang="en-US">
                <a:latin typeface="微软雅黑" panose="020B0503020204020204" pitchFamily="34" charset="-122"/>
                <a:ea typeface="微软雅黑" panose="020B0503020204020204" pitchFamily="34" charset="-122"/>
                <a:sym typeface="宋体" panose="02010600030101010101" pitchFamily="2" charset="-122"/>
              </a:rPr>
              <a:t>碎片化和增强出版的基础上将文献服务、知识服务深入到读者个人的研究和学习业务中，改变传统静态的版式化阅读方式，提供动态、交互、图谱化的阅读模式，服务个人探究式移动学习，构建个人知识结构，实现知识创新。</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78201"/>
            <a:ext cx="8629499" cy="830997"/>
          </a:xfrm>
        </p:spPr>
        <p:txBody>
          <a:bodyPr/>
          <a:lstStyle/>
          <a:p>
            <a:r>
              <a:rPr lang="zh-CN" altLang="en-US" sz="2400" dirty="0"/>
              <a:t>以个人探究式学习为</a:t>
            </a:r>
            <a:r>
              <a:rPr lang="zh-CN" altLang="en-US" sz="2400" dirty="0" smtClean="0"/>
              <a:t>核心</a:t>
            </a:r>
            <a:r>
              <a:rPr lang="en-US" altLang="zh-CN" sz="2400" dirty="0" smtClean="0"/>
              <a:t>——</a:t>
            </a:r>
            <a:r>
              <a:rPr lang="zh-CN" altLang="en-US" sz="2400" dirty="0" smtClean="0"/>
              <a:t>发现</a:t>
            </a:r>
            <a:r>
              <a:rPr lang="zh-CN" altLang="en-US" sz="2400" dirty="0"/>
              <a:t>问题、提出问题、</a:t>
            </a:r>
            <a:r>
              <a:rPr lang="zh-CN" altLang="en-US" sz="2400" dirty="0" smtClean="0"/>
              <a:t>解决问题</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0" y="1460609"/>
            <a:ext cx="11660517" cy="4829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2"/>
          <p:cNvPicPr>
            <a:picLocks noChangeAspect="1"/>
          </p:cNvPicPr>
          <p:nvPr/>
        </p:nvPicPr>
        <p:blipFill>
          <a:blip r:embed="rId2"/>
          <a:stretch>
            <a:fillRect/>
          </a:stretch>
        </p:blipFill>
        <p:spPr>
          <a:xfrm>
            <a:off x="0" y="0"/>
            <a:ext cx="12192000" cy="6858000"/>
          </a:xfrm>
          <a:prstGeom prst="rect">
            <a:avLst/>
          </a:prstGeom>
          <a:noFill/>
          <a:ln w="9525">
            <a:noFill/>
          </a:ln>
        </p:spPr>
      </p:pic>
      <p:pic>
        <p:nvPicPr>
          <p:cNvPr id="60418" name="图片 1"/>
          <p:cNvPicPr>
            <a:picLocks noChangeAspect="1"/>
          </p:cNvPicPr>
          <p:nvPr/>
        </p:nvPicPr>
        <p:blipFill>
          <a:blip r:embed="rId3"/>
          <a:stretch>
            <a:fillRect/>
          </a:stretch>
        </p:blipFill>
        <p:spPr>
          <a:xfrm>
            <a:off x="635" y="1003935"/>
            <a:ext cx="12191365" cy="5853430"/>
          </a:xfrm>
          <a:prstGeom prst="rect">
            <a:avLst/>
          </a:prstGeom>
          <a:noFill/>
          <a:ln w="9525">
            <a:noFill/>
          </a:ln>
        </p:spPr>
      </p:pic>
      <p:sp>
        <p:nvSpPr>
          <p:cNvPr id="60419" name="矩形 3"/>
          <p:cNvSpPr/>
          <p:nvPr/>
        </p:nvSpPr>
        <p:spPr>
          <a:xfrm>
            <a:off x="0" y="2361883"/>
            <a:ext cx="685800" cy="79375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5" name="矩形 3"/>
          <p:cNvSpPr/>
          <p:nvPr/>
        </p:nvSpPr>
        <p:spPr>
          <a:xfrm>
            <a:off x="2135505" y="3119755"/>
            <a:ext cx="854075" cy="4159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60421" name="图片 9" descr="知网logo"/>
          <p:cNvPicPr>
            <a:picLocks noChangeAspect="1"/>
          </p:cNvPicPr>
          <p:nvPr/>
        </p:nvPicPr>
        <p:blipFill>
          <a:blip r:embed="rId4"/>
          <a:stretch>
            <a:fillRect/>
          </a:stretch>
        </p:blipFill>
        <p:spPr>
          <a:xfrm>
            <a:off x="10337800" y="188913"/>
            <a:ext cx="1554163" cy="515937"/>
          </a:xfrm>
          <a:prstGeom prst="rect">
            <a:avLst/>
          </a:prstGeom>
          <a:noFill/>
          <a:ln w="9525">
            <a:noFill/>
          </a:ln>
        </p:spPr>
      </p:pic>
      <p:grpSp>
        <p:nvGrpSpPr>
          <p:cNvPr id="3" name="组合 2"/>
          <p:cNvGrpSpPr/>
          <p:nvPr/>
        </p:nvGrpSpPr>
        <p:grpSpPr>
          <a:xfrm>
            <a:off x="2135505" y="3735705"/>
            <a:ext cx="4429125" cy="1866900"/>
            <a:chOff x="3555" y="4970"/>
            <a:chExt cx="6975" cy="2940"/>
          </a:xfrm>
        </p:grpSpPr>
        <p:pic>
          <p:nvPicPr>
            <p:cNvPr id="60423" name="图片 2"/>
            <p:cNvPicPr>
              <a:picLocks noChangeAspect="1"/>
            </p:cNvPicPr>
            <p:nvPr/>
          </p:nvPicPr>
          <p:blipFill>
            <a:blip r:embed="rId5"/>
            <a:stretch>
              <a:fillRect/>
            </a:stretch>
          </p:blipFill>
          <p:spPr>
            <a:xfrm>
              <a:off x="3555" y="4970"/>
              <a:ext cx="6975" cy="2940"/>
            </a:xfrm>
            <a:prstGeom prst="rect">
              <a:avLst/>
            </a:prstGeom>
            <a:noFill/>
            <a:ln w="9525">
              <a:noFill/>
            </a:ln>
          </p:spPr>
        </p:pic>
        <p:sp>
          <p:nvSpPr>
            <p:cNvPr id="60424" name="矩形 3"/>
            <p:cNvSpPr/>
            <p:nvPr/>
          </p:nvSpPr>
          <p:spPr>
            <a:xfrm>
              <a:off x="3556" y="4970"/>
              <a:ext cx="6974" cy="294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sp>
        <p:nvSpPr>
          <p:cNvPr id="2" name="文本框 1"/>
          <p:cNvSpPr txBox="1"/>
          <p:nvPr/>
        </p:nvSpPr>
        <p:spPr>
          <a:xfrm>
            <a:off x="3252788" y="4454525"/>
            <a:ext cx="1620837" cy="307975"/>
          </a:xfrm>
          <a:prstGeom prst="rect">
            <a:avLst/>
          </a:prstGeom>
          <a:noFill/>
          <a:ln w="9525">
            <a:noFill/>
          </a:ln>
        </p:spPr>
        <p:txBody>
          <a:bodyPr wrap="square" anchor="t">
            <a:spAutoFit/>
          </a:bodyPr>
          <a:lstStyle/>
          <a:p>
            <a:r>
              <a:rPr lang="zh-CN" altLang="en-US" sz="1400">
                <a:solidFill>
                  <a:srgbClr val="FF0000"/>
                </a:solidFill>
                <a:latin typeface="Calibri" panose="020F0502020204030204" charset="0"/>
                <a:ea typeface="宋体" panose="02010600030101010101" pitchFamily="2" charset="-122"/>
              </a:rPr>
              <a:t>人工智能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2"/>
          <p:cNvPicPr>
            <a:picLocks noChangeAspect="1"/>
          </p:cNvPicPr>
          <p:nvPr/>
        </p:nvPicPr>
        <p:blipFill>
          <a:blip r:embed="rId2"/>
          <a:stretch>
            <a:fillRect/>
          </a:stretch>
        </p:blipFill>
        <p:spPr>
          <a:xfrm>
            <a:off x="0" y="0"/>
            <a:ext cx="12192000" cy="6858000"/>
          </a:xfrm>
          <a:prstGeom prst="rect">
            <a:avLst/>
          </a:prstGeom>
          <a:noFill/>
          <a:ln w="9525">
            <a:noFill/>
          </a:ln>
        </p:spPr>
      </p:pic>
      <p:pic>
        <p:nvPicPr>
          <p:cNvPr id="61442" name="图片 1"/>
          <p:cNvPicPr>
            <a:picLocks noChangeAspect="1"/>
          </p:cNvPicPr>
          <p:nvPr/>
        </p:nvPicPr>
        <p:blipFill>
          <a:blip r:embed="rId3"/>
          <a:stretch>
            <a:fillRect/>
          </a:stretch>
        </p:blipFill>
        <p:spPr>
          <a:xfrm>
            <a:off x="0" y="923925"/>
            <a:ext cx="12191365" cy="5934075"/>
          </a:xfrm>
          <a:prstGeom prst="rect">
            <a:avLst/>
          </a:prstGeom>
          <a:noFill/>
          <a:ln w="9525">
            <a:noFill/>
          </a:ln>
        </p:spPr>
      </p:pic>
      <p:sp>
        <p:nvSpPr>
          <p:cNvPr id="61443" name="矩形 3"/>
          <p:cNvSpPr/>
          <p:nvPr/>
        </p:nvSpPr>
        <p:spPr>
          <a:xfrm>
            <a:off x="600710" y="3517900"/>
            <a:ext cx="2184400" cy="484188"/>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5" name="矩形 3"/>
          <p:cNvSpPr/>
          <p:nvPr/>
        </p:nvSpPr>
        <p:spPr>
          <a:xfrm>
            <a:off x="4524693" y="2351723"/>
            <a:ext cx="1277937" cy="4159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3" name="图片 2"/>
          <p:cNvPicPr>
            <a:picLocks noChangeAspect="1"/>
          </p:cNvPicPr>
          <p:nvPr/>
        </p:nvPicPr>
        <p:blipFill>
          <a:blip r:embed="rId4"/>
          <a:stretch>
            <a:fillRect/>
          </a:stretch>
        </p:blipFill>
        <p:spPr>
          <a:xfrm>
            <a:off x="3059430" y="1549400"/>
            <a:ext cx="9093200" cy="5309235"/>
          </a:xfrm>
          <a:prstGeom prst="rect">
            <a:avLst/>
          </a:prstGeom>
          <a:noFill/>
          <a:ln w="9525">
            <a:noFill/>
          </a:ln>
        </p:spPr>
      </p:pic>
      <p:pic>
        <p:nvPicPr>
          <p:cNvPr id="4" name="图片 3"/>
          <p:cNvPicPr>
            <a:picLocks noChangeAspect="1"/>
          </p:cNvPicPr>
          <p:nvPr/>
        </p:nvPicPr>
        <p:blipFill>
          <a:blip r:embed="rId5"/>
          <a:stretch>
            <a:fillRect/>
          </a:stretch>
        </p:blipFill>
        <p:spPr>
          <a:xfrm>
            <a:off x="635" y="932180"/>
            <a:ext cx="12151995" cy="5925820"/>
          </a:xfrm>
          <a:prstGeom prst="rect">
            <a:avLst/>
          </a:prstGeom>
          <a:noFill/>
          <a:ln w="9525">
            <a:noFill/>
          </a:ln>
        </p:spPr>
      </p:pic>
      <p:sp>
        <p:nvSpPr>
          <p:cNvPr id="6" name="矩形 3"/>
          <p:cNvSpPr/>
          <p:nvPr/>
        </p:nvSpPr>
        <p:spPr>
          <a:xfrm>
            <a:off x="600710" y="5396230"/>
            <a:ext cx="400685" cy="146113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35" name=" 135"/>
          <p:cNvSpPr/>
          <p:nvPr/>
        </p:nvSpPr>
        <p:spPr>
          <a:xfrm rot="18480000">
            <a:off x="735965" y="5734050"/>
            <a:ext cx="1751013" cy="538163"/>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矩形 3"/>
          <p:cNvSpPr/>
          <p:nvPr/>
        </p:nvSpPr>
        <p:spPr>
          <a:xfrm>
            <a:off x="2164398" y="4575493"/>
            <a:ext cx="695325" cy="395287"/>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9" name="图片 8"/>
          <p:cNvPicPr>
            <a:picLocks noChangeAspect="1"/>
          </p:cNvPicPr>
          <p:nvPr/>
        </p:nvPicPr>
        <p:blipFill>
          <a:blip r:embed="rId6"/>
          <a:stretch>
            <a:fillRect/>
          </a:stretch>
        </p:blipFill>
        <p:spPr>
          <a:xfrm>
            <a:off x="635" y="932180"/>
            <a:ext cx="12191365" cy="5925185"/>
          </a:xfrm>
          <a:prstGeom prst="rect">
            <a:avLst/>
          </a:prstGeom>
          <a:noFill/>
          <a:ln w="9525">
            <a:noFill/>
          </a:ln>
        </p:spPr>
      </p:pic>
      <p:pic>
        <p:nvPicPr>
          <p:cNvPr id="61451" name="图片 9" descr="知网logo"/>
          <p:cNvPicPr>
            <a:picLocks noChangeAspect="1"/>
          </p:cNvPicPr>
          <p:nvPr/>
        </p:nvPicPr>
        <p:blipFill>
          <a:blip r:embed="rId7"/>
          <a:stretch>
            <a:fillRect/>
          </a:stretch>
        </p:blipFill>
        <p:spPr>
          <a:xfrm>
            <a:off x="10337800" y="188913"/>
            <a:ext cx="1554163" cy="5159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35" grpId="0" bldLvl="0" animBg="1"/>
      <p:bldP spid="8"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2469" name="图片 2"/>
          <p:cNvPicPr>
            <a:picLocks noChangeAspect="1"/>
          </p:cNvPicPr>
          <p:nvPr/>
        </p:nvPicPr>
        <p:blipFill>
          <a:blip r:embed="rId3"/>
          <a:stretch>
            <a:fillRect/>
          </a:stretch>
        </p:blipFill>
        <p:spPr>
          <a:xfrm>
            <a:off x="0" y="-42862"/>
            <a:ext cx="12192000" cy="6677025"/>
          </a:xfrm>
          <a:prstGeom prst="rect">
            <a:avLst/>
          </a:prstGeom>
          <a:noFill/>
          <a:ln w="9525">
            <a:noFill/>
          </a:ln>
        </p:spPr>
      </p:pic>
      <p:sp>
        <p:nvSpPr>
          <p:cNvPr id="5" name="矩形 4"/>
          <p:cNvSpPr/>
          <p:nvPr/>
        </p:nvSpPr>
        <p:spPr>
          <a:xfrm>
            <a:off x="2046288" y="927100"/>
            <a:ext cx="7116763" cy="56975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0" name="矩形 9"/>
          <p:cNvSpPr/>
          <p:nvPr/>
        </p:nvSpPr>
        <p:spPr>
          <a:xfrm>
            <a:off x="107950" y="982663"/>
            <a:ext cx="1746250" cy="565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8" name="矩形标注 7"/>
          <p:cNvSpPr/>
          <p:nvPr/>
        </p:nvSpPr>
        <p:spPr>
          <a:xfrm>
            <a:off x="5048250" y="19050"/>
            <a:ext cx="1654175" cy="736600"/>
          </a:xfrm>
          <a:prstGeom prst="wedgeRectCallout">
            <a:avLst>
              <a:gd name="adj1" fmla="val -21303"/>
              <a:gd name="adj2" fmla="val 70087"/>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rPr>
              <a:t>流式展示的正文内容</a:t>
            </a:r>
            <a:endParaRPr lang="zh-CN" altLang="en-US" sz="1865" strike="noStrike" noProof="1">
              <a:solidFill>
                <a:srgbClr val="FF0000"/>
              </a:solidFill>
              <a:ea typeface="微软雅黑" panose="020B0503020204020204" pitchFamily="34" charset="-122"/>
            </a:endParaRPr>
          </a:p>
        </p:txBody>
      </p:sp>
      <p:sp>
        <p:nvSpPr>
          <p:cNvPr id="7" name="矩形标注 6"/>
          <p:cNvSpPr/>
          <p:nvPr/>
        </p:nvSpPr>
        <p:spPr>
          <a:xfrm>
            <a:off x="2046288" y="755650"/>
            <a:ext cx="1247775" cy="690563"/>
          </a:xfrm>
          <a:prstGeom prst="wedgeRectCallout">
            <a:avLst>
              <a:gd name="adj1" fmla="val -61701"/>
              <a:gd name="adj2" fmla="val 12837"/>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rPr>
              <a:t>大纲目录</a:t>
            </a:r>
            <a:endParaRPr lang="zh-CN" altLang="en-US" sz="1865" strike="noStrike" noProof="1">
              <a:solidFill>
                <a:srgbClr val="FF0000"/>
              </a:solidFill>
              <a:ea typeface="微软雅黑" panose="020B0503020204020204" pitchFamily="34" charset="-122"/>
            </a:endParaRPr>
          </a:p>
        </p:txBody>
      </p:sp>
      <p:sp>
        <p:nvSpPr>
          <p:cNvPr id="6" name="矩形 5"/>
          <p:cNvSpPr/>
          <p:nvPr/>
        </p:nvSpPr>
        <p:spPr>
          <a:xfrm>
            <a:off x="9331325" y="927100"/>
            <a:ext cx="2747963" cy="5683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9" name="矩形标注 8"/>
          <p:cNvSpPr/>
          <p:nvPr/>
        </p:nvSpPr>
        <p:spPr>
          <a:xfrm>
            <a:off x="7678738" y="992188"/>
            <a:ext cx="1752600" cy="454025"/>
          </a:xfrm>
          <a:prstGeom prst="wedgeRectCallout">
            <a:avLst>
              <a:gd name="adj1" fmla="val 62955"/>
              <a:gd name="adj2" fmla="val 3079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rPr>
              <a:t>参考引证文献</a:t>
            </a:r>
            <a:endParaRPr lang="zh-CN" altLang="en-US" sz="1865" strike="noStrike" noProof="1">
              <a:solidFill>
                <a:srgbClr val="FF0000"/>
              </a:solidFill>
              <a:ea typeface="微软雅黑" panose="020B0503020204020204" pitchFamily="34" charset="-122"/>
            </a:endParaRPr>
          </a:p>
        </p:txBody>
      </p:sp>
      <p:sp>
        <p:nvSpPr>
          <p:cNvPr id="12" name="矩形标注 11"/>
          <p:cNvSpPr/>
          <p:nvPr/>
        </p:nvSpPr>
        <p:spPr>
          <a:xfrm>
            <a:off x="2139950" y="2824163"/>
            <a:ext cx="3300413" cy="1462088"/>
          </a:xfrm>
          <a:prstGeom prst="wedgeRectCallout">
            <a:avLst>
              <a:gd name="adj1" fmla="val -57640"/>
              <a:gd name="adj2" fmla="val -24460"/>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zh-CN" altLang="en-US" sz="1860" strike="noStrike" noProof="1" smtClean="0">
                <a:solidFill>
                  <a:srgbClr val="FF0000"/>
                </a:solidFill>
                <a:latin typeface="黑体" panose="02010609060101010101" pitchFamily="49" charset="-122"/>
                <a:ea typeface="黑体" panose="02010609060101010101" pitchFamily="49" charset="-122"/>
                <a:sym typeface="+mn-ea"/>
              </a:rPr>
              <a:t>通过内容知识点框架对文献的碎片化内容单元进行导航和链接，可实现内容单元之间的自由跳转，节省阅读时间。</a:t>
            </a:r>
            <a:endParaRPr lang="en-US" altLang="zh-CN" sz="1860" strike="noStrike" noProof="1">
              <a:solidFill>
                <a:srgbClr val="FF0000"/>
              </a:solidFill>
              <a:latin typeface="黑体" panose="02010609060101010101" pitchFamily="49" charset="-122"/>
              <a:ea typeface="黑体" panose="02010609060101010101" pitchFamily="49" charset="-122"/>
            </a:endParaRPr>
          </a:p>
        </p:txBody>
      </p:sp>
      <p:sp>
        <p:nvSpPr>
          <p:cNvPr id="11" name="矩形 3"/>
          <p:cNvSpPr/>
          <p:nvPr/>
        </p:nvSpPr>
        <p:spPr>
          <a:xfrm>
            <a:off x="3992563" y="4770438"/>
            <a:ext cx="854075" cy="4159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6" name="矩形 3"/>
          <p:cNvSpPr/>
          <p:nvPr/>
        </p:nvSpPr>
        <p:spPr>
          <a:xfrm>
            <a:off x="9385300" y="1797050"/>
            <a:ext cx="2647950" cy="4159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13" name="图片 12"/>
          <p:cNvPicPr>
            <a:picLocks noChangeAspect="1"/>
          </p:cNvPicPr>
          <p:nvPr/>
        </p:nvPicPr>
        <p:blipFill>
          <a:blip r:embed="rId4"/>
          <a:stretch>
            <a:fillRect/>
          </a:stretch>
        </p:blipFill>
        <p:spPr>
          <a:xfrm>
            <a:off x="5176838" y="1400175"/>
            <a:ext cx="7015162" cy="5257800"/>
          </a:xfrm>
          <a:prstGeom prst="rect">
            <a:avLst/>
          </a:prstGeom>
          <a:noFill/>
          <a:ln w="9525">
            <a:noFill/>
          </a:ln>
        </p:spPr>
      </p:pic>
      <p:sp>
        <p:nvSpPr>
          <p:cNvPr id="14" name="矩形标注 13"/>
          <p:cNvSpPr/>
          <p:nvPr/>
        </p:nvSpPr>
        <p:spPr>
          <a:xfrm>
            <a:off x="7300913" y="755650"/>
            <a:ext cx="3776663" cy="1331913"/>
          </a:xfrm>
          <a:prstGeom prst="wedgeRectCallout">
            <a:avLst>
              <a:gd name="adj1" fmla="val -21303"/>
              <a:gd name="adj2" fmla="val 70087"/>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rPr>
              <a:t>通过关键词拓展、作者拓展、文献知网节拓展等，帮助读者有效进行当前文献关联文献的拓展知识学习。</a:t>
            </a:r>
            <a:endParaRPr lang="zh-CN" altLang="en-US" sz="1865" strike="noStrike" noProof="1">
              <a:solidFill>
                <a:srgbClr val="FF0000"/>
              </a:solidFill>
              <a:ea typeface="微软雅黑" panose="020B0503020204020204" pitchFamily="34" charset="-122"/>
            </a:endParaRPr>
          </a:p>
        </p:txBody>
      </p:sp>
      <p:pic>
        <p:nvPicPr>
          <p:cNvPr id="15" name="图片 14"/>
          <p:cNvPicPr>
            <a:picLocks noChangeAspect="1"/>
          </p:cNvPicPr>
          <p:nvPr/>
        </p:nvPicPr>
        <p:blipFill>
          <a:blip r:embed="rId5"/>
          <a:stretch>
            <a:fillRect/>
          </a:stretch>
        </p:blipFill>
        <p:spPr>
          <a:xfrm>
            <a:off x="1577975" y="1446213"/>
            <a:ext cx="7751763" cy="5164137"/>
          </a:xfrm>
          <a:prstGeom prst="rect">
            <a:avLst/>
          </a:prstGeom>
          <a:noFill/>
          <a:ln w="9525">
            <a:noFill/>
          </a:ln>
        </p:spPr>
      </p:pic>
      <p:sp>
        <p:nvSpPr>
          <p:cNvPr id="41" name="矩形 40"/>
          <p:cNvSpPr/>
          <p:nvPr/>
        </p:nvSpPr>
        <p:spPr>
          <a:xfrm>
            <a:off x="1152923" y="2182648"/>
            <a:ext cx="9697077" cy="2027219"/>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1000" indent="-381000" algn="ctr">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通过内容知识点框架对文献的碎片化内容单元进行导航和链接，可实现内容单元之间的自由跳转，节省阅读时间</a:t>
            </a:r>
            <a:endParaRPr lang="en-US" altLang="zh-CN" sz="2400" b="1" dirty="0">
              <a:solidFill>
                <a:srgbClr val="FFFFFF"/>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par>
                                <p:cTn id="44" presetID="9" presetClass="entr"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2"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p:cTn id="68" dur="500" fill="hold"/>
                                        <p:tgtEl>
                                          <p:spTgt spid="41"/>
                                        </p:tgtEl>
                                        <p:attrNameLst>
                                          <p:attrName>ppt_w</p:attrName>
                                        </p:attrNameLst>
                                      </p:cBhvr>
                                      <p:tavLst>
                                        <p:tav tm="0">
                                          <p:val>
                                            <p:fltVal val="0"/>
                                          </p:val>
                                        </p:tav>
                                        <p:tav tm="100000">
                                          <p:val>
                                            <p:strVal val="#ppt_w"/>
                                          </p:val>
                                        </p:tav>
                                      </p:tavLst>
                                    </p:anim>
                                    <p:anim calcmode="lin" valueType="num">
                                      <p:cBhvr>
                                        <p:cTn id="69"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0" grpId="0" bldLvl="0" animBg="1"/>
      <p:bldP spid="8" grpId="0" bldLvl="0" animBg="1"/>
      <p:bldP spid="7" grpId="0" bldLvl="0" animBg="1"/>
      <p:bldP spid="6" grpId="0" bldLvl="0" animBg="1"/>
      <p:bldP spid="9" grpId="0" bldLvl="0" animBg="1"/>
      <p:bldP spid="12" grpId="0" bldLvl="0" animBg="1"/>
      <p:bldP spid="12" grpId="1" bldLvl="0" animBg="1"/>
      <p:bldP spid="11" grpId="0" bldLvl="0" animBg="1"/>
      <p:bldP spid="11" grpId="1" bldLvl="0" animBg="1"/>
      <p:bldP spid="16" grpId="2" bldLvl="0" animBg="1"/>
      <p:bldP spid="14" grpId="1" bldLvl="0" animBg="1"/>
      <p:bldP spid="14" grpId="2" bldLvl="0" animBg="1"/>
      <p:bldP spid="41"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1"/>
          <p:cNvPicPr>
            <a:picLocks noChangeAspect="1"/>
          </p:cNvPicPr>
          <p:nvPr/>
        </p:nvPicPr>
        <p:blipFill>
          <a:blip r:embed="rId3"/>
          <a:stretch>
            <a:fillRect/>
          </a:stretch>
        </p:blipFill>
        <p:spPr>
          <a:xfrm>
            <a:off x="0" y="-34925"/>
            <a:ext cx="13011150" cy="6670675"/>
          </a:xfrm>
          <a:prstGeom prst="rect">
            <a:avLst/>
          </a:prstGeom>
          <a:noFill/>
          <a:ln w="9525">
            <a:noFill/>
          </a:ln>
        </p:spPr>
      </p:pic>
      <p:grpSp>
        <p:nvGrpSpPr>
          <p:cNvPr id="64514"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4" name="矩形 3"/>
          <p:cNvSpPr/>
          <p:nvPr/>
        </p:nvSpPr>
        <p:spPr>
          <a:xfrm>
            <a:off x="4768850" y="1473200"/>
            <a:ext cx="3314700" cy="49530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nvGrpSpPr>
          <p:cNvPr id="3" name="组合 2"/>
          <p:cNvGrpSpPr/>
          <p:nvPr/>
        </p:nvGrpSpPr>
        <p:grpSpPr>
          <a:xfrm>
            <a:off x="6035675" y="2266950"/>
            <a:ext cx="3133725" cy="3676650"/>
            <a:chOff x="9505" y="3570"/>
            <a:chExt cx="4934" cy="5790"/>
          </a:xfrm>
        </p:grpSpPr>
        <p:pic>
          <p:nvPicPr>
            <p:cNvPr id="64520" name="图片 5"/>
            <p:cNvPicPr>
              <a:picLocks noChangeAspect="1"/>
            </p:cNvPicPr>
            <p:nvPr/>
          </p:nvPicPr>
          <p:blipFill>
            <a:blip r:embed="rId4"/>
            <a:stretch>
              <a:fillRect/>
            </a:stretch>
          </p:blipFill>
          <p:spPr>
            <a:xfrm>
              <a:off x="9505" y="3570"/>
              <a:ext cx="4935" cy="5790"/>
            </a:xfrm>
            <a:prstGeom prst="rect">
              <a:avLst/>
            </a:prstGeom>
            <a:noFill/>
            <a:ln w="9525">
              <a:noFill/>
            </a:ln>
          </p:spPr>
        </p:pic>
        <p:sp>
          <p:nvSpPr>
            <p:cNvPr id="64521" name="文本框 1"/>
            <p:cNvSpPr txBox="1"/>
            <p:nvPr/>
          </p:nvSpPr>
          <p:spPr>
            <a:xfrm>
              <a:off x="9843" y="5364"/>
              <a:ext cx="3111" cy="483"/>
            </a:xfrm>
            <a:prstGeom prst="rect">
              <a:avLst/>
            </a:prstGeom>
            <a:noFill/>
            <a:ln w="9525">
              <a:noFill/>
            </a:ln>
          </p:spPr>
          <p:txBody>
            <a:bodyPr wrap="square" anchor="t">
              <a:spAutoFit/>
            </a:bodyPr>
            <a:lstStyle/>
            <a:p>
              <a:r>
                <a:rPr lang="zh-CN" altLang="en-US" sz="1400">
                  <a:latin typeface="Calibri" panose="020F0502020204030204" charset="0"/>
                  <a:ea typeface="宋体" panose="02010600030101010101" pitchFamily="2" charset="-122"/>
                </a:rPr>
                <a:t>人工智能的定义</a:t>
              </a:r>
            </a:p>
          </p:txBody>
        </p:sp>
      </p:grpSp>
      <p:sp>
        <p:nvSpPr>
          <p:cNvPr id="7" name="矩形 6"/>
          <p:cNvSpPr/>
          <p:nvPr/>
        </p:nvSpPr>
        <p:spPr>
          <a:xfrm>
            <a:off x="6175375" y="2676525"/>
            <a:ext cx="1908175" cy="258763"/>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8" name="矩形 7"/>
          <p:cNvSpPr/>
          <p:nvPr/>
        </p:nvSpPr>
        <p:spPr>
          <a:xfrm>
            <a:off x="6175375" y="3052763"/>
            <a:ext cx="1908175" cy="227012"/>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9" name="图片 8"/>
          <p:cNvPicPr>
            <a:picLocks noChangeAspect="1"/>
          </p:cNvPicPr>
          <p:nvPr/>
        </p:nvPicPr>
        <p:blipFill>
          <a:blip r:embed="rId5"/>
          <a:stretch>
            <a:fillRect/>
          </a:stretch>
        </p:blipFill>
        <p:spPr>
          <a:xfrm>
            <a:off x="0" y="-33337"/>
            <a:ext cx="12192000" cy="6667500"/>
          </a:xfrm>
          <a:prstGeom prst="rect">
            <a:avLst/>
          </a:prstGeom>
          <a:noFill/>
          <a:ln w="9525">
            <a:noFill/>
          </a:ln>
        </p:spPr>
      </p:pic>
      <p:sp>
        <p:nvSpPr>
          <p:cNvPr id="10" name="矩形 3"/>
          <p:cNvSpPr/>
          <p:nvPr/>
        </p:nvSpPr>
        <p:spPr>
          <a:xfrm>
            <a:off x="103188" y="2057400"/>
            <a:ext cx="852487" cy="40005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1" name="矩形 3"/>
          <p:cNvSpPr/>
          <p:nvPr/>
        </p:nvSpPr>
        <p:spPr>
          <a:xfrm>
            <a:off x="2433638" y="3379788"/>
            <a:ext cx="1325562" cy="40005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2" name="矩形 3"/>
          <p:cNvSpPr/>
          <p:nvPr/>
        </p:nvSpPr>
        <p:spPr>
          <a:xfrm>
            <a:off x="9291638" y="971550"/>
            <a:ext cx="2771775" cy="335915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41" name="矩形 40"/>
          <p:cNvSpPr/>
          <p:nvPr/>
        </p:nvSpPr>
        <p:spPr>
          <a:xfrm>
            <a:off x="1152923" y="2182648"/>
            <a:ext cx="9697077" cy="2027219"/>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lvl="0"/>
            <a:r>
              <a:rPr lang="zh-CN" altLang="en-US" sz="2400" b="1" dirty="0">
                <a:solidFill>
                  <a:prstClr val="white"/>
                </a:solidFill>
                <a:latin typeface="黑体" panose="02010609060101010101" pitchFamily="49" charset="-122"/>
                <a:ea typeface="黑体" panose="02010609060101010101" pitchFamily="49" charset="-122"/>
                <a:sym typeface="+mn-ea"/>
              </a:rPr>
              <a:t>知网型笔记模拟了用户真实的学习过程，并发挥增强出版的优势将笔记作为增强的内容单元嵌入原文和内容大纲中，支持导航、定位和链接</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8" grpId="0" bldLvl="0" animBg="1"/>
      <p:bldP spid="10" grpId="0" bldLvl="0" animBg="1"/>
      <p:bldP spid="11" grpId="0" bldLvl="0" animBg="1"/>
      <p:bldP spid="12" grpId="0" bldLvl="0" animBg="1"/>
      <p:bldP spid="41"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2"/>
          <p:cNvPicPr>
            <a:picLocks noChangeAspect="1"/>
          </p:cNvPicPr>
          <p:nvPr/>
        </p:nvPicPr>
        <p:blipFill>
          <a:blip r:embed="rId2"/>
          <a:stretch>
            <a:fillRect/>
          </a:stretch>
        </p:blipFill>
        <p:spPr>
          <a:xfrm>
            <a:off x="0" y="0"/>
            <a:ext cx="12192000" cy="6858000"/>
          </a:xfrm>
          <a:prstGeom prst="rect">
            <a:avLst/>
          </a:prstGeom>
          <a:noFill/>
          <a:ln w="9525">
            <a:noFill/>
          </a:ln>
        </p:spPr>
      </p:pic>
      <p:grpSp>
        <p:nvGrpSpPr>
          <p:cNvPr id="64514"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045"/>
            <a:ext cx="12192000" cy="686752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169" y="1023382"/>
            <a:ext cx="6389652" cy="5455076"/>
          </a:xfrm>
          <a:prstGeom prst="rect">
            <a:avLst/>
          </a:prstGeom>
        </p:spPr>
      </p:pic>
      <p:sp>
        <p:nvSpPr>
          <p:cNvPr id="10" name="矩形 9"/>
          <p:cNvSpPr/>
          <p:nvPr/>
        </p:nvSpPr>
        <p:spPr>
          <a:xfrm>
            <a:off x="9628505" y="2081530"/>
            <a:ext cx="2350135" cy="775970"/>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1" name="直接连接符 10"/>
          <p:cNvSpPr>
            <a:spLocks noChangeShapeType="1"/>
          </p:cNvSpPr>
          <p:nvPr/>
        </p:nvSpPr>
        <p:spPr bwMode="auto">
          <a:xfrm flipH="1" flipV="1">
            <a:off x="10803160" y="2864823"/>
            <a:ext cx="1" cy="672075"/>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2" name="矩形 15"/>
          <p:cNvSpPr>
            <a:spLocks noChangeArrowheads="1"/>
          </p:cNvSpPr>
          <p:nvPr/>
        </p:nvSpPr>
        <p:spPr bwMode="auto">
          <a:xfrm>
            <a:off x="9574655" y="3536831"/>
            <a:ext cx="2457763" cy="549203"/>
          </a:xfrm>
          <a:prstGeom prst="rect">
            <a:avLst/>
          </a:prstGeom>
          <a:solidFill>
            <a:schemeClr val="accent4">
              <a:lumMod val="75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参考文献和引证文献直接进入学习界面</a:t>
            </a:r>
          </a:p>
        </p:txBody>
      </p:sp>
      <p:sp>
        <p:nvSpPr>
          <p:cNvPr id="13" name="矩形 12"/>
          <p:cNvSpPr/>
          <p:nvPr/>
        </p:nvSpPr>
        <p:spPr>
          <a:xfrm>
            <a:off x="2250629" y="1023382"/>
            <a:ext cx="6755187" cy="5834618"/>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4" name="直接连接符 13"/>
          <p:cNvSpPr>
            <a:spLocks noChangeShapeType="1"/>
          </p:cNvSpPr>
          <p:nvPr/>
        </p:nvSpPr>
        <p:spPr bwMode="auto">
          <a:xfrm flipV="1">
            <a:off x="1827070" y="1399346"/>
            <a:ext cx="480053" cy="13431"/>
          </a:xfrm>
          <a:prstGeom prst="line">
            <a:avLst/>
          </a:prstGeom>
          <a:noFill/>
          <a:ln w="28575">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5" name="矩形 15"/>
          <p:cNvSpPr>
            <a:spLocks noChangeArrowheads="1"/>
          </p:cNvSpPr>
          <p:nvPr/>
        </p:nvSpPr>
        <p:spPr bwMode="auto">
          <a:xfrm>
            <a:off x="0" y="1124745"/>
            <a:ext cx="1967541" cy="850665"/>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在同一界面上以图层遮罩的方式阅读引用和引证文献</a:t>
            </a:r>
          </a:p>
        </p:txBody>
      </p:sp>
      <p:sp>
        <p:nvSpPr>
          <p:cNvPr id="16" name="矩形 15"/>
          <p:cNvSpPr/>
          <p:nvPr/>
        </p:nvSpPr>
        <p:spPr>
          <a:xfrm>
            <a:off x="3285642" y="5574123"/>
            <a:ext cx="4494507" cy="795679"/>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7" name="矩形标注 16"/>
          <p:cNvSpPr/>
          <p:nvPr/>
        </p:nvSpPr>
        <p:spPr>
          <a:xfrm>
            <a:off x="4477683" y="4677139"/>
            <a:ext cx="2362292" cy="733629"/>
          </a:xfrm>
          <a:prstGeom prst="wedgeRectCallout">
            <a:avLst>
              <a:gd name="adj1" fmla="val 3210"/>
              <a:gd name="adj2" fmla="val 95167"/>
            </a:avLst>
          </a:prstGeom>
          <a:solidFill>
            <a:srgbClr val="0070C0"/>
          </a:solidFill>
          <a:ln w="25400" cap="flat" cmpd="sng" algn="ctr">
            <a:noFill/>
            <a:prstDash val="solid"/>
          </a:ln>
          <a:effectLst/>
        </p:spPr>
        <p:txBody>
          <a:bodyPr rtlCol="0" anchor="ctr"/>
          <a:lstStyle/>
          <a:p>
            <a:pPr algn="ctr" defTabSz="685165">
              <a:defRPr/>
            </a:pPr>
            <a:r>
              <a:rPr lang="zh-CN" altLang="en-US" sz="1600" kern="0" dirty="0">
                <a:solidFill>
                  <a:prstClr val="white"/>
                </a:solidFill>
                <a:latin typeface="微软雅黑" panose="020B0503020204020204" pitchFamily="34" charset="-122"/>
                <a:ea typeface="微软雅黑" panose="020B0503020204020204" pitchFamily="34" charset="-122"/>
              </a:rPr>
              <a:t>引用和引证文献中边学习边添加笔记</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ppt_x</p:attrName>
                                        </p:attrNameLst>
                                      </p:cBhvr>
                                      <p:tavLst>
                                        <p:tav tm="0">
                                          <p:val>
                                            <p:strVal val="#ppt_x-#ppt_w*1.125000"/>
                                          </p:val>
                                        </p:tav>
                                        <p:tav tm="100000">
                                          <p:val>
                                            <p:strVal val="#ppt_x"/>
                                          </p:val>
                                        </p:tav>
                                      </p:tavLst>
                                    </p:anim>
                                    <p:animEffect transition="in" filter="wipe(righ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anim calcmode="lin" valueType="num">
                                      <p:cBhvr>
                                        <p:cTn id="53" dur="500" fill="hold"/>
                                        <p:tgtEl>
                                          <p:spTgt spid="17"/>
                                        </p:tgtEl>
                                        <p:attrNameLst>
                                          <p:attrName>ppt_x</p:attrName>
                                        </p:attrNameLst>
                                      </p:cBhvr>
                                      <p:tavLst>
                                        <p:tav tm="0">
                                          <p:val>
                                            <p:strVal val="#ppt_x"/>
                                          </p:val>
                                        </p:tav>
                                        <p:tav tm="100000">
                                          <p:val>
                                            <p:strVal val="#ppt_x"/>
                                          </p:val>
                                        </p:tav>
                                      </p:tavLst>
                                    </p:anim>
                                    <p:anim calcmode="lin" valueType="num">
                                      <p:cBhvr>
                                        <p:cTn id="5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 y="-12065"/>
            <a:ext cx="12192635" cy="6646545"/>
          </a:xfrm>
          <a:prstGeom prst="rect">
            <a:avLst/>
          </a:prstGeom>
          <a:ln>
            <a:noFill/>
          </a:ln>
          <a:effectLst>
            <a:outerShdw blurRad="50800" dist="38100" dir="2700000" algn="tl" rotWithShape="0">
              <a:prstClr val="black">
                <a:alpha val="40000"/>
              </a:prstClr>
            </a:outerShdw>
          </a:effectLst>
        </p:spPr>
      </p:pic>
      <p:sp>
        <p:nvSpPr>
          <p:cNvPr id="12" name="矩形 11"/>
          <p:cNvSpPr/>
          <p:nvPr/>
        </p:nvSpPr>
        <p:spPr>
          <a:xfrm>
            <a:off x="2672715" y="1864995"/>
            <a:ext cx="5803900" cy="2282825"/>
          </a:xfrm>
          <a:prstGeom prst="rect">
            <a:avLst/>
          </a:prstGeom>
          <a:noFill/>
          <a:ln w="28575" cap="flat" cmpd="sng" algn="ctr">
            <a:solidFill>
              <a:srgbClr val="F79646">
                <a:lumMod val="75000"/>
              </a:srgbClr>
            </a:solidFill>
            <a:prstDash val="solid"/>
          </a:ln>
          <a:effectLst/>
        </p:spPr>
        <p:txBody>
          <a:bodyPr rtlCol="0" anchor="ctr"/>
          <a:lstStyle/>
          <a:p>
            <a:pPr algn="ctr" defTabSz="913765">
              <a:defRPr/>
            </a:pPr>
            <a:endParaRPr lang="zh-CN" altLang="en-US" kern="0">
              <a:solidFill>
                <a:prstClr val="black"/>
              </a:solidFill>
              <a:ea typeface="微软雅黑" panose="020B0503020204020204" pitchFamily="34" charset="-122"/>
            </a:endParaRPr>
          </a:p>
        </p:txBody>
      </p:sp>
      <p:sp>
        <p:nvSpPr>
          <p:cNvPr id="13" name="右箭头 12"/>
          <p:cNvSpPr/>
          <p:nvPr/>
        </p:nvSpPr>
        <p:spPr>
          <a:xfrm>
            <a:off x="7056107" y="3447096"/>
            <a:ext cx="1177836" cy="472553"/>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65">
              <a:defRPr/>
            </a:pPr>
            <a:r>
              <a:rPr lang="zh-CN" altLang="en-US" sz="1200" b="1" kern="0" dirty="0">
                <a:solidFill>
                  <a:srgbClr val="002060"/>
                </a:solidFill>
                <a:ea typeface="微软雅黑" panose="020B0503020204020204" pitchFamily="34" charset="-122"/>
              </a:rPr>
              <a:t>点击段落</a:t>
            </a:r>
          </a:p>
        </p:txBody>
      </p:sp>
      <p:sp>
        <p:nvSpPr>
          <p:cNvPr id="14" name="矩形 13"/>
          <p:cNvSpPr/>
          <p:nvPr/>
        </p:nvSpPr>
        <p:spPr>
          <a:xfrm>
            <a:off x="11717229" y="1864705"/>
            <a:ext cx="474844" cy="319047"/>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0" name="矩形 9"/>
          <p:cNvSpPr/>
          <p:nvPr/>
        </p:nvSpPr>
        <p:spPr>
          <a:xfrm>
            <a:off x="9704070" y="2227580"/>
            <a:ext cx="2364740" cy="4213860"/>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9925667" y="5614193"/>
            <a:ext cx="2142920" cy="733629"/>
          </a:xfrm>
          <a:prstGeom prst="wedgeRectCallout">
            <a:avLst>
              <a:gd name="adj1" fmla="val -36050"/>
              <a:gd name="adj2" fmla="val -109787"/>
            </a:avLst>
          </a:prstGeom>
          <a:solidFill>
            <a:srgbClr val="0070C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rPr>
              <a:t>直接显示参考文献的笔记</a:t>
            </a:r>
          </a:p>
        </p:txBody>
      </p:sp>
      <p:sp>
        <p:nvSpPr>
          <p:cNvPr id="16" name="矩形 15"/>
          <p:cNvSpPr>
            <a:spLocks noChangeArrowheads="1"/>
          </p:cNvSpPr>
          <p:nvPr/>
        </p:nvSpPr>
        <p:spPr bwMode="auto">
          <a:xfrm>
            <a:off x="11023706" y="1106823"/>
            <a:ext cx="1168295" cy="662727"/>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b="1" dirty="0">
                <a:solidFill>
                  <a:prstClr val="white"/>
                </a:solidFill>
                <a:ea typeface="微软雅黑" panose="020B0503020204020204" pitchFamily="34" charset="-122"/>
              </a:rPr>
              <a:t>参考文献笔记条数</a:t>
            </a:r>
          </a:p>
        </p:txBody>
      </p:sp>
      <p:sp>
        <p:nvSpPr>
          <p:cNvPr id="17" name="MH_SubTitle_1"/>
          <p:cNvSpPr/>
          <p:nvPr>
            <p:custDataLst>
              <p:tags r:id="rId1"/>
            </p:custDataLst>
          </p:nvPr>
        </p:nvSpPr>
        <p:spPr>
          <a:xfrm>
            <a:off x="1411723" y="4558574"/>
            <a:ext cx="4128459" cy="643628"/>
          </a:xfrm>
          <a:prstGeom prst="rect">
            <a:avLst/>
          </a:prstGeom>
          <a:solidFill>
            <a:srgbClr val="B27AD8"/>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pitchFamily="34" charset="-122"/>
                <a:ea typeface="微软雅黑" panose="020B0503020204020204" pitchFamily="34" charset="-122"/>
              </a:rPr>
              <a:t>参考文献（探究原理）</a:t>
            </a:r>
          </a:p>
        </p:txBody>
      </p:sp>
      <p:sp>
        <p:nvSpPr>
          <p:cNvPr id="18" name="MH_SubTitle_1"/>
          <p:cNvSpPr/>
          <p:nvPr>
            <p:custDataLst>
              <p:tags r:id="rId2"/>
            </p:custDataLst>
          </p:nvPr>
        </p:nvSpPr>
        <p:spPr>
          <a:xfrm>
            <a:off x="5759103" y="4553098"/>
            <a:ext cx="4087471" cy="643628"/>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pitchFamily="34" charset="-122"/>
                <a:ea typeface="微软雅黑" panose="020B0503020204020204" pitchFamily="34" charset="-122"/>
              </a:rPr>
              <a:t>引证文献（探究最新方法）</a:t>
            </a:r>
          </a:p>
        </p:txBody>
      </p:sp>
      <p:sp>
        <p:nvSpPr>
          <p:cNvPr id="20" name="矩形 19"/>
          <p:cNvSpPr/>
          <p:nvPr/>
        </p:nvSpPr>
        <p:spPr>
          <a:xfrm>
            <a:off x="1085467" y="2993351"/>
            <a:ext cx="9697077" cy="1154552"/>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schemeClr val="bg1"/>
                </a:solidFill>
                <a:latin typeface="微软雅黑" panose="020B0503020204020204" pitchFamily="34" charset="-122"/>
                <a:ea typeface="微软雅黑" panose="020B0503020204020204" pitchFamily="34" charset="-122"/>
              </a:rPr>
              <a:t>以当前文献为起点，通过参考文献和引证文献扩展学习内容，针对具体知识点进行深度学习，</a:t>
            </a:r>
            <a:r>
              <a:rPr lang="zh-CN" altLang="en-US" sz="2135" b="1" dirty="0">
                <a:solidFill>
                  <a:srgbClr val="FFFFFF"/>
                </a:solidFill>
                <a:latin typeface="微软雅黑" panose="020B0503020204020204" pitchFamily="34" charset="-122"/>
                <a:ea typeface="微软雅黑" panose="020B0503020204020204" pitchFamily="34" charset="-122"/>
              </a:rPr>
              <a:t>将学习资料读厚</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grpSp>
        <p:nvGrpSpPr>
          <p:cNvPr id="66561"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strVal val="#ppt_h"/>
                                          </p:val>
                                        </p:tav>
                                        <p:tav tm="100000">
                                          <p:val>
                                            <p:strVal val="#ppt_h"/>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1" presetClass="exit"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4"/>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3" grpId="0" bldLvl="0" animBg="1"/>
      <p:bldP spid="14" grpId="0" bldLvl="0" animBg="1"/>
      <p:bldP spid="14" grpId="1" bldLvl="0" animBg="1"/>
      <p:bldP spid="10" grpId="0" bldLvl="0" animBg="1"/>
      <p:bldP spid="10" grpId="1" bldLvl="0" animBg="1"/>
      <p:bldP spid="11" grpId="0" bldLvl="0" animBg="1"/>
      <p:bldP spid="11" grpId="1" bldLvl="0" animBg="1"/>
      <p:bldP spid="16" grpId="0" bldLvl="0" animBg="1"/>
      <p:bldP spid="16" grpId="1" bldLvl="0" animBg="1"/>
      <p:bldP spid="17" grpId="0" bldLvl="0" animBg="1"/>
      <p:bldP spid="18" grpId="0" bldLvl="0" animBg="1"/>
      <p:bldP spid="20"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6565" name="图片 1"/>
          <p:cNvPicPr>
            <a:picLocks noChangeAspect="1"/>
          </p:cNvPicPr>
          <p:nvPr/>
        </p:nvPicPr>
        <p:blipFill>
          <a:blip r:embed="rId3"/>
          <a:stretch>
            <a:fillRect/>
          </a:stretch>
        </p:blipFill>
        <p:spPr>
          <a:xfrm>
            <a:off x="0" y="-36512"/>
            <a:ext cx="12192000" cy="6670675"/>
          </a:xfrm>
          <a:prstGeom prst="rect">
            <a:avLst/>
          </a:prstGeom>
          <a:noFill/>
          <a:ln w="9525">
            <a:noFill/>
          </a:ln>
        </p:spPr>
      </p:pic>
      <p:pic>
        <p:nvPicPr>
          <p:cNvPr id="66566" name="图片 1"/>
          <p:cNvPicPr>
            <a:picLocks noChangeAspect="1"/>
          </p:cNvPicPr>
          <p:nvPr/>
        </p:nvPicPr>
        <p:blipFill>
          <a:blip r:embed="rId4"/>
          <a:stretch>
            <a:fillRect/>
          </a:stretch>
        </p:blipFill>
        <p:spPr>
          <a:xfrm>
            <a:off x="2986088" y="2578100"/>
            <a:ext cx="3243262" cy="414338"/>
          </a:xfrm>
          <a:prstGeom prst="rect">
            <a:avLst/>
          </a:prstGeom>
          <a:noFill/>
          <a:ln w="9525">
            <a:noFill/>
          </a:ln>
        </p:spPr>
      </p:pic>
      <p:pic>
        <p:nvPicPr>
          <p:cNvPr id="4" name="图片 3"/>
          <p:cNvPicPr>
            <a:picLocks noChangeAspect="1"/>
          </p:cNvPicPr>
          <p:nvPr/>
        </p:nvPicPr>
        <p:blipFill>
          <a:blip r:embed="rId5"/>
          <a:stretch>
            <a:fillRect/>
          </a:stretch>
        </p:blipFill>
        <p:spPr>
          <a:xfrm>
            <a:off x="9107488" y="900113"/>
            <a:ext cx="3084512" cy="5732462"/>
          </a:xfrm>
          <a:prstGeom prst="rect">
            <a:avLst/>
          </a:prstGeom>
          <a:noFill/>
          <a:ln w="9525">
            <a:noFill/>
          </a:ln>
        </p:spPr>
      </p:pic>
      <p:cxnSp>
        <p:nvCxnSpPr>
          <p:cNvPr id="5" name="曲线连接符 4"/>
          <p:cNvCxnSpPr/>
          <p:nvPr/>
        </p:nvCxnSpPr>
        <p:spPr>
          <a:xfrm flipV="1">
            <a:off x="7112000" y="2486025"/>
            <a:ext cx="1933575" cy="628650"/>
          </a:xfrm>
          <a:prstGeom prst="curvedConnector3">
            <a:avLst>
              <a:gd name="adj1" fmla="val 5001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3"/>
          <p:cNvSpPr/>
          <p:nvPr/>
        </p:nvSpPr>
        <p:spPr>
          <a:xfrm>
            <a:off x="9107488" y="900113"/>
            <a:ext cx="3062287" cy="181610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7" name="矩形标注 6"/>
          <p:cNvSpPr/>
          <p:nvPr/>
        </p:nvSpPr>
        <p:spPr>
          <a:xfrm>
            <a:off x="5292725" y="1782763"/>
            <a:ext cx="2668588" cy="1025525"/>
          </a:xfrm>
          <a:prstGeom prst="wedgeRectCallout">
            <a:avLst>
              <a:gd name="adj1" fmla="val -21332"/>
              <a:gd name="adj2" fmla="val 6996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rPr>
              <a:t>鼠标选中内容添加到自己的文摘框中，在总结和创作是直接使用</a:t>
            </a:r>
            <a:endParaRPr lang="zh-CN" altLang="en-US" sz="1865" strike="noStrike" noProof="1">
              <a:solidFill>
                <a:srgbClr val="FF0000"/>
              </a:solidFill>
              <a:ea typeface="微软雅黑" panose="020B0503020204020204" pitchFamily="34" charset="-122"/>
            </a:endParaRPr>
          </a:p>
        </p:txBody>
      </p:sp>
      <p:sp>
        <p:nvSpPr>
          <p:cNvPr id="3" name="矩形 3"/>
          <p:cNvSpPr/>
          <p:nvPr/>
        </p:nvSpPr>
        <p:spPr>
          <a:xfrm>
            <a:off x="3916363" y="2590800"/>
            <a:ext cx="595312" cy="401638"/>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41" name="矩形 40"/>
          <p:cNvSpPr/>
          <p:nvPr/>
        </p:nvSpPr>
        <p:spPr>
          <a:xfrm>
            <a:off x="1152923" y="2182648"/>
            <a:ext cx="9697077" cy="2027219"/>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lvl="0"/>
            <a:r>
              <a:rPr lang="zh-CN" altLang="en-US" sz="2400" b="1" dirty="0">
                <a:solidFill>
                  <a:srgbClr val="FFFFFF"/>
                </a:solidFill>
                <a:latin typeface="微软雅黑" panose="020B0503020204020204" pitchFamily="34" charset="-122"/>
                <a:ea typeface="微软雅黑" panose="020B0503020204020204" pitchFamily="34" charset="-122"/>
                <a:sym typeface="+mn-ea"/>
              </a:rPr>
              <a:t>为读者提供了“购物车式”的内容摘录功能，解决传统学习过程中频繁的“复制”、“粘贴”操作，方便管理和引用</a:t>
            </a:r>
            <a:endParaRPr lang="zh-CN" altLang="en-US" sz="2400" b="1" dirty="0">
              <a:solidFill>
                <a:prstClr val="white"/>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9"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1" bldLvl="0" animBg="1"/>
      <p:bldP spid="3" grpId="0" bldLvl="0" animBg="1"/>
      <p:bldP spid="4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231562" y="178740"/>
            <a:ext cx="8629499" cy="629920"/>
          </a:xfrm>
        </p:spPr>
        <p:txBody>
          <a:bodyPr/>
          <a:lstStyle/>
          <a:p>
            <a:r>
              <a:rPr lang="zh-CN" altLang="en-US" dirty="0" smtClean="0"/>
              <a:t>选题立项</a:t>
            </a:r>
            <a:endParaRPr lang="zh-CN" altLang="en-US" dirty="0"/>
          </a:p>
        </p:txBody>
      </p:sp>
      <p:sp>
        <p:nvSpPr>
          <p:cNvPr id="86" name="折角形 85"/>
          <p:cNvSpPr/>
          <p:nvPr/>
        </p:nvSpPr>
        <p:spPr>
          <a:xfrm>
            <a:off x="5166995" y="1656080"/>
            <a:ext cx="6701155" cy="4425315"/>
          </a:xfrm>
          <a:prstGeom prst="foldedCorner">
            <a:avLst/>
          </a:prstGeom>
          <a:solidFill>
            <a:srgbClr val="D70000">
              <a:alpha val="80000"/>
            </a:srgb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50000"/>
              </a:lnSpc>
            </a:pPr>
            <a:endParaRPr lang="en-US" altLang="zh-CN" dirty="0" smtClean="0">
              <a:latin typeface="微软雅黑" panose="020B0503020204020204" pitchFamily="34" charset="-122"/>
              <a:ea typeface="微软雅黑" panose="020B0503020204020204" pitchFamily="34" charset="-122"/>
              <a:sym typeface="+mn-ea"/>
            </a:endParaRPr>
          </a:p>
          <a:p>
            <a:pPr algn="l" fontAlgn="base">
              <a:lnSpc>
                <a:spcPct val="150000"/>
              </a:lnSpc>
            </a:pPr>
            <a:endParaRPr lang="zh-CN" altLang="en-US" strike="noStrike" noProof="1">
              <a:latin typeface="微软雅黑" panose="020B0503020204020204" pitchFamily="34" charset="-122"/>
              <a:ea typeface="微软雅黑" panose="020B0503020204020204" pitchFamily="34" charset="-122"/>
            </a:endParaRPr>
          </a:p>
        </p:txBody>
      </p:sp>
      <p:sp>
        <p:nvSpPr>
          <p:cNvPr id="85" name="矩形 84"/>
          <p:cNvSpPr/>
          <p:nvPr/>
        </p:nvSpPr>
        <p:spPr>
          <a:xfrm>
            <a:off x="547370" y="1656080"/>
            <a:ext cx="4476750" cy="4425315"/>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305425" y="2157730"/>
            <a:ext cx="6562725" cy="755650"/>
          </a:xfrm>
          <a:prstGeom prst="rect">
            <a:avLst/>
          </a:prstGeom>
          <a:noFill/>
        </p:spPr>
        <p:txBody>
          <a:bodyPr wrap="square" rtlCol="0">
            <a:spAutoFit/>
          </a:bodyPr>
          <a:lstStyle/>
          <a:p>
            <a:pPr indent="457200">
              <a:lnSpc>
                <a:spcPct val="140000"/>
              </a:lnSpc>
              <a:spcBef>
                <a:spcPts val="0"/>
              </a:spcBef>
              <a:spcAft>
                <a:spcPts val="0"/>
              </a:spcAft>
            </a:pPr>
            <a:endParaRPr lang="zh-CN" altLang="en-US" strike="noStrike" noProof="1" smtClean="0">
              <a:solidFill>
                <a:schemeClr val="bg1"/>
              </a:solidFill>
              <a:latin typeface="微软雅黑" panose="020B0503020204020204" pitchFamily="34" charset="-122"/>
              <a:ea typeface="微软雅黑" panose="020B0503020204020204" pitchFamily="34" charset="-122"/>
              <a:sym typeface="+mn-ea"/>
            </a:endParaRPr>
          </a:p>
          <a:p>
            <a:endParaRPr lang="zh-CN" altLang="en-US"/>
          </a:p>
        </p:txBody>
      </p:sp>
      <p:sp>
        <p:nvSpPr>
          <p:cNvPr id="5" name="文本框 4"/>
          <p:cNvSpPr txBox="1"/>
          <p:nvPr/>
        </p:nvSpPr>
        <p:spPr>
          <a:xfrm>
            <a:off x="5305425" y="1910715"/>
            <a:ext cx="6368415" cy="4170680"/>
          </a:xfrm>
          <a:prstGeom prst="rect">
            <a:avLst/>
          </a:prstGeom>
          <a:noFill/>
        </p:spPr>
        <p:txBody>
          <a:bodyPr wrap="square" rtlCol="0">
            <a:spAutoFit/>
          </a:bodyPr>
          <a:lstStyle/>
          <a:p>
            <a:pPr fontAlgn="auto">
              <a:lnSpc>
                <a:spcPct val="140000"/>
              </a:lnSpc>
              <a:spcBef>
                <a:spcPts val="0"/>
              </a:spcBef>
              <a:spcAft>
                <a:spcPts val="600"/>
              </a:spcAft>
            </a:pPr>
            <a:r>
              <a:rPr lang="zh-CN" altLang="en-US" sz="2400" b="1" dirty="0">
                <a:solidFill>
                  <a:schemeClr val="bg1"/>
                </a:solidFill>
              </a:rPr>
              <a:t>案例</a:t>
            </a:r>
            <a:r>
              <a:rPr lang="en-US" altLang="zh-CN" sz="2400" b="1" dirty="0">
                <a:solidFill>
                  <a:schemeClr val="bg1"/>
                </a:solidFill>
              </a:rPr>
              <a:t>1</a:t>
            </a:r>
            <a:r>
              <a:rPr lang="zh-CN" altLang="en-US" sz="2400" b="1" dirty="0">
                <a:solidFill>
                  <a:schemeClr val="bg1"/>
                </a:solidFill>
              </a:rPr>
              <a:t>：人工智能</a:t>
            </a:r>
          </a:p>
          <a:p>
            <a:pPr indent="457200" fontAlgn="auto">
              <a:lnSpc>
                <a:spcPct val="140000"/>
              </a:lnSpc>
              <a:spcBef>
                <a:spcPts val="0"/>
              </a:spcBef>
              <a:spcAft>
                <a:spcPts val="0"/>
              </a:spcAft>
            </a:pPr>
            <a:r>
              <a:rPr lang="zh-CN" dirty="0">
                <a:solidFill>
                  <a:schemeClr val="bg1"/>
                </a:solidFill>
                <a:latin typeface="宋体" panose="02010600030101010101" pitchFamily="2" charset="-122"/>
                <a:ea typeface="宋体" panose="02010600030101010101" pitchFamily="2" charset="-122"/>
              </a:rPr>
              <a:t>◎</a:t>
            </a:r>
            <a:r>
              <a:rPr lang="zh-CN" dirty="0">
                <a:solidFill>
                  <a:schemeClr val="bg1"/>
                </a:solidFill>
              </a:rPr>
              <a:t>我校一</a:t>
            </a:r>
            <a:r>
              <a:rPr lang="zh-CN" dirty="0" smtClean="0">
                <a:solidFill>
                  <a:schemeClr val="bg1"/>
                </a:solidFill>
              </a:rPr>
              <a:t>位</a:t>
            </a:r>
            <a:r>
              <a:rPr lang="zh-CN" altLang="en-US" dirty="0" smtClean="0">
                <a:solidFill>
                  <a:schemeClr val="bg1"/>
                </a:solidFill>
              </a:rPr>
              <a:t>计算机科学与技术专业</a:t>
            </a:r>
            <a:r>
              <a:rPr lang="zh-CN" dirty="0" smtClean="0">
                <a:solidFill>
                  <a:schemeClr val="bg1"/>
                </a:solidFill>
              </a:rPr>
              <a:t>的</a:t>
            </a:r>
            <a:r>
              <a:rPr lang="zh-CN" dirty="0">
                <a:solidFill>
                  <a:schemeClr val="bg1"/>
                </a:solidFill>
              </a:rPr>
              <a:t>老师想做关于</a:t>
            </a:r>
            <a:r>
              <a:rPr lang="en-US" altLang="zh-CN" dirty="0">
                <a:solidFill>
                  <a:schemeClr val="bg1"/>
                </a:solidFill>
              </a:rPr>
              <a:t>“</a:t>
            </a:r>
            <a:r>
              <a:rPr lang="zh-CN" dirty="0">
                <a:solidFill>
                  <a:schemeClr val="bg1"/>
                </a:solidFill>
                <a:sym typeface="+mn-ea"/>
              </a:rPr>
              <a:t>人工智能</a:t>
            </a:r>
            <a:r>
              <a:rPr lang="en-US" altLang="zh-CN" dirty="0">
                <a:solidFill>
                  <a:schemeClr val="bg1"/>
                </a:solidFill>
              </a:rPr>
              <a:t>”</a:t>
            </a:r>
            <a:r>
              <a:rPr lang="zh-CN" dirty="0">
                <a:solidFill>
                  <a:schemeClr val="bg1"/>
                </a:solidFill>
              </a:rPr>
              <a:t>方面的课题研究，希望能通过</a:t>
            </a:r>
            <a:r>
              <a:rPr lang="en-US" altLang="zh-CN" dirty="0">
                <a:solidFill>
                  <a:schemeClr val="bg1"/>
                </a:solidFill>
              </a:rPr>
              <a:t>CNKI</a:t>
            </a:r>
            <a:r>
              <a:rPr lang="zh-CN" dirty="0">
                <a:solidFill>
                  <a:schemeClr val="bg1"/>
                </a:solidFill>
              </a:rPr>
              <a:t>帮助他找到该领域的热点方向和该方向下可写的研究课题。</a:t>
            </a:r>
          </a:p>
          <a:p>
            <a:pPr indent="457200" fontAlgn="auto">
              <a:lnSpc>
                <a:spcPct val="140000"/>
              </a:lnSpc>
              <a:spcBef>
                <a:spcPts val="0"/>
              </a:spcBef>
              <a:spcAft>
                <a:spcPts val="0"/>
              </a:spcAft>
            </a:pPr>
            <a:r>
              <a:rPr lang="zh-CN" dirty="0">
                <a:solidFill>
                  <a:schemeClr val="bg1"/>
                </a:solidFill>
                <a:latin typeface="宋体" panose="02010600030101010101" pitchFamily="2" charset="-122"/>
                <a:ea typeface="宋体" panose="02010600030101010101" pitchFamily="2" charset="-122"/>
              </a:rPr>
              <a:t>◎</a:t>
            </a:r>
            <a:r>
              <a:rPr lang="zh-CN" dirty="0">
                <a:solidFill>
                  <a:schemeClr val="bg1"/>
                </a:solidFill>
              </a:rPr>
              <a:t>带着问题出发：</a:t>
            </a:r>
          </a:p>
          <a:p>
            <a:pPr indent="457200" fontAlgn="auto">
              <a:lnSpc>
                <a:spcPct val="140000"/>
              </a:lnSpc>
              <a:spcBef>
                <a:spcPts val="0"/>
              </a:spcBef>
              <a:spcAft>
                <a:spcPts val="0"/>
              </a:spcAft>
            </a:pPr>
            <a:r>
              <a:rPr lang="zh-CN" dirty="0">
                <a:solidFill>
                  <a:schemeClr val="bg1"/>
                </a:solidFill>
              </a:rPr>
              <a:t>了解什么是人工智能，该领域国内外相关研究的学术史梳理及研究动态，</a:t>
            </a:r>
            <a:r>
              <a:rPr lang="zh-CN" dirty="0">
                <a:solidFill>
                  <a:schemeClr val="bg1"/>
                </a:solidFill>
                <a:sym typeface="+mn-ea"/>
              </a:rPr>
              <a:t>从已有成果延伸、拓展，</a:t>
            </a:r>
            <a:r>
              <a:rPr lang="zh-CN" dirty="0">
                <a:solidFill>
                  <a:schemeClr val="bg1"/>
                </a:solidFill>
              </a:rPr>
              <a:t>找到此主题下的最新研究、研究热点、</a:t>
            </a:r>
            <a:r>
              <a:rPr lang="zh-CN" dirty="0">
                <a:solidFill>
                  <a:schemeClr val="bg1"/>
                </a:solidFill>
                <a:sym typeface="+mn-ea"/>
              </a:rPr>
              <a:t>研究交叉点、</a:t>
            </a:r>
            <a:r>
              <a:rPr lang="zh-CN" dirty="0">
                <a:solidFill>
                  <a:schemeClr val="bg1"/>
                </a:solidFill>
              </a:rPr>
              <a:t>研究牛人，从而找到研究方向，确定论文的题目。</a:t>
            </a:r>
          </a:p>
          <a:p>
            <a:pPr indent="457200" fontAlgn="auto">
              <a:lnSpc>
                <a:spcPct val="140000"/>
              </a:lnSpc>
              <a:spcBef>
                <a:spcPts val="0"/>
              </a:spcBef>
              <a:spcAft>
                <a:spcPts val="0"/>
              </a:spcAft>
            </a:pP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strVal val="#ppt_w*0.05"/>
                                          </p:val>
                                        </p:tav>
                                        <p:tav tm="100000">
                                          <p:val>
                                            <p:strVal val="#ppt_w"/>
                                          </p:val>
                                        </p:tav>
                                      </p:tavLst>
                                    </p:anim>
                                    <p:anim calcmode="lin" valueType="num">
                                      <p:cBhvr>
                                        <p:cTn id="8" dur="500" fill="hold"/>
                                        <p:tgtEl>
                                          <p:spTgt spid="86"/>
                                        </p:tgtEl>
                                        <p:attrNameLst>
                                          <p:attrName>ppt_h</p:attrName>
                                        </p:attrNameLst>
                                      </p:cBhvr>
                                      <p:tavLst>
                                        <p:tav tm="0">
                                          <p:val>
                                            <p:strVal val="#ppt_h"/>
                                          </p:val>
                                        </p:tav>
                                        <p:tav tm="100000">
                                          <p:val>
                                            <p:strVal val="#ppt_h"/>
                                          </p:val>
                                        </p:tav>
                                      </p:tavLst>
                                    </p:anim>
                                    <p:anim calcmode="lin" valueType="num">
                                      <p:cBhvr>
                                        <p:cTn id="9" dur="500" fill="hold"/>
                                        <p:tgtEl>
                                          <p:spTgt spid="86"/>
                                        </p:tgtEl>
                                        <p:attrNameLst>
                                          <p:attrName>ppt_x</p:attrName>
                                        </p:attrNameLst>
                                      </p:cBhvr>
                                      <p:tavLst>
                                        <p:tav tm="0">
                                          <p:val>
                                            <p:strVal val="#ppt_x-.2"/>
                                          </p:val>
                                        </p:tav>
                                        <p:tav tm="100000">
                                          <p:val>
                                            <p:strVal val="#ppt_x"/>
                                          </p:val>
                                        </p:tav>
                                      </p:tavLst>
                                    </p:anim>
                                    <p:anim calcmode="lin" valueType="num">
                                      <p:cBhvr>
                                        <p:cTn id="10" dur="500" fill="hold"/>
                                        <p:tgtEl>
                                          <p:spTgt spid="86"/>
                                        </p:tgtEl>
                                        <p:attrNameLst>
                                          <p:attrName>ppt_y</p:attrName>
                                        </p:attrNameLst>
                                      </p:cBhvr>
                                      <p:tavLst>
                                        <p:tav tm="0">
                                          <p:val>
                                            <p:strVal val="#ppt_y"/>
                                          </p:val>
                                        </p:tav>
                                        <p:tav tm="100000">
                                          <p:val>
                                            <p:strVal val="#ppt_y"/>
                                          </p:val>
                                        </p:tav>
                                      </p:tavLst>
                                    </p:anim>
                                    <p:animEffect transition="in" filter="fade">
                                      <p:cBhvr>
                                        <p:cTn id="11" dur="500"/>
                                        <p:tgtEl>
                                          <p:spTgt spid="86"/>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85"/>
                                        </p:tgtEl>
                                        <p:attrNameLst>
                                          <p:attrName>style.visibility</p:attrName>
                                        </p:attrNameLst>
                                      </p:cBhvr>
                                      <p:to>
                                        <p:strVal val="visible"/>
                                      </p:to>
                                    </p:set>
                                    <p:anim calcmode="lin" valueType="num">
                                      <p:cBhvr>
                                        <p:cTn id="14" dur="500" fill="hold"/>
                                        <p:tgtEl>
                                          <p:spTgt spid="85"/>
                                        </p:tgtEl>
                                        <p:attrNameLst>
                                          <p:attrName>ppt_w</p:attrName>
                                        </p:attrNameLst>
                                      </p:cBhvr>
                                      <p:tavLst>
                                        <p:tav tm="0">
                                          <p:val>
                                            <p:strVal val="#ppt_w*0.05"/>
                                          </p:val>
                                        </p:tav>
                                        <p:tav tm="100000">
                                          <p:val>
                                            <p:strVal val="#ppt_w"/>
                                          </p:val>
                                        </p:tav>
                                      </p:tavLst>
                                    </p:anim>
                                    <p:anim calcmode="lin" valueType="num">
                                      <p:cBhvr>
                                        <p:cTn id="15" dur="500" fill="hold"/>
                                        <p:tgtEl>
                                          <p:spTgt spid="85"/>
                                        </p:tgtEl>
                                        <p:attrNameLst>
                                          <p:attrName>ppt_h</p:attrName>
                                        </p:attrNameLst>
                                      </p:cBhvr>
                                      <p:tavLst>
                                        <p:tav tm="0">
                                          <p:val>
                                            <p:strVal val="#ppt_h"/>
                                          </p:val>
                                        </p:tav>
                                        <p:tav tm="100000">
                                          <p:val>
                                            <p:strVal val="#ppt_h"/>
                                          </p:val>
                                        </p:tav>
                                      </p:tavLst>
                                    </p:anim>
                                    <p:anim calcmode="lin" valueType="num">
                                      <p:cBhvr>
                                        <p:cTn id="16" dur="500" fill="hold"/>
                                        <p:tgtEl>
                                          <p:spTgt spid="85"/>
                                        </p:tgtEl>
                                        <p:attrNameLst>
                                          <p:attrName>ppt_x</p:attrName>
                                        </p:attrNameLst>
                                      </p:cBhvr>
                                      <p:tavLst>
                                        <p:tav tm="0">
                                          <p:val>
                                            <p:strVal val="#ppt_x-.2"/>
                                          </p:val>
                                        </p:tav>
                                        <p:tav tm="100000">
                                          <p:val>
                                            <p:strVal val="#ppt_x"/>
                                          </p:val>
                                        </p:tav>
                                      </p:tavLst>
                                    </p:anim>
                                    <p:anim calcmode="lin" valueType="num">
                                      <p:cBhvr>
                                        <p:cTn id="17" dur="500" fill="hold"/>
                                        <p:tgtEl>
                                          <p:spTgt spid="85"/>
                                        </p:tgtEl>
                                        <p:attrNameLst>
                                          <p:attrName>ppt_y</p:attrName>
                                        </p:attrNameLst>
                                      </p:cBhvr>
                                      <p:tavLst>
                                        <p:tav tm="0">
                                          <p:val>
                                            <p:strVal val="#ppt_y"/>
                                          </p:val>
                                        </p:tav>
                                        <p:tav tm="100000">
                                          <p:val>
                                            <p:strVal val="#ppt_y"/>
                                          </p:val>
                                        </p:tav>
                                      </p:tavLst>
                                    </p:anim>
                                    <p:animEffect transition="in" filter="fade">
                                      <p:cBhvr>
                                        <p:cTn id="18" dur="500"/>
                                        <p:tgtEl>
                                          <p:spTgt spid="85"/>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ldLvl="0" animBg="1"/>
      <p:bldP spid="85" grpId="0" bldLvl="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8613" name="图片 2"/>
          <p:cNvPicPr>
            <a:picLocks noChangeAspect="1"/>
          </p:cNvPicPr>
          <p:nvPr/>
        </p:nvPicPr>
        <p:blipFill>
          <a:blip r:embed="rId3"/>
          <a:stretch>
            <a:fillRect/>
          </a:stretch>
        </p:blipFill>
        <p:spPr>
          <a:xfrm>
            <a:off x="0" y="-6350"/>
            <a:ext cx="12192000" cy="6640513"/>
          </a:xfrm>
          <a:prstGeom prst="rect">
            <a:avLst/>
          </a:prstGeom>
          <a:noFill/>
          <a:ln w="9525">
            <a:noFill/>
          </a:ln>
        </p:spPr>
      </p:pic>
      <p:sp>
        <p:nvSpPr>
          <p:cNvPr id="4" name="矩形 3"/>
          <p:cNvSpPr/>
          <p:nvPr/>
        </p:nvSpPr>
        <p:spPr>
          <a:xfrm>
            <a:off x="7897813" y="5172075"/>
            <a:ext cx="1198562" cy="112395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nvGrpSpPr>
          <p:cNvPr id="6" name="组合 5"/>
          <p:cNvGrpSpPr/>
          <p:nvPr/>
        </p:nvGrpSpPr>
        <p:grpSpPr>
          <a:xfrm>
            <a:off x="1638300" y="2014538"/>
            <a:ext cx="6092825" cy="3756025"/>
            <a:chOff x="2287" y="2622"/>
            <a:chExt cx="9595" cy="5916"/>
          </a:xfrm>
        </p:grpSpPr>
        <p:pic>
          <p:nvPicPr>
            <p:cNvPr id="68616" name="图片 1"/>
            <p:cNvPicPr>
              <a:picLocks noChangeAspect="1"/>
            </p:cNvPicPr>
            <p:nvPr/>
          </p:nvPicPr>
          <p:blipFill>
            <a:blip r:embed="rId4"/>
            <a:stretch>
              <a:fillRect/>
            </a:stretch>
          </p:blipFill>
          <p:spPr>
            <a:xfrm>
              <a:off x="2304" y="2622"/>
              <a:ext cx="9578" cy="5917"/>
            </a:xfrm>
            <a:prstGeom prst="rect">
              <a:avLst/>
            </a:prstGeom>
            <a:noFill/>
            <a:ln w="9525">
              <a:noFill/>
            </a:ln>
          </p:spPr>
        </p:pic>
        <p:sp>
          <p:nvSpPr>
            <p:cNvPr id="68617" name="矩形 2"/>
            <p:cNvSpPr/>
            <p:nvPr/>
          </p:nvSpPr>
          <p:spPr>
            <a:xfrm>
              <a:off x="2287" y="2622"/>
              <a:ext cx="9595" cy="5917"/>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sp>
        <p:nvSpPr>
          <p:cNvPr id="7" name="矩形标注 6"/>
          <p:cNvSpPr/>
          <p:nvPr/>
        </p:nvSpPr>
        <p:spPr>
          <a:xfrm>
            <a:off x="6308725" y="714375"/>
            <a:ext cx="2947988" cy="962025"/>
          </a:xfrm>
          <a:prstGeom prst="wedgeRectCallout">
            <a:avLst>
              <a:gd name="adj1" fmla="val -21332"/>
              <a:gd name="adj2" fmla="val 6996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0" strike="noStrike" noProof="1">
                <a:solidFill>
                  <a:srgbClr val="FF0000"/>
                </a:solidFill>
                <a:ea typeface="微软雅黑" panose="020B0503020204020204" pitchFamily="34" charset="-122"/>
                <a:sym typeface="+mn-ea"/>
              </a:rPr>
              <a:t>选择文摘、笔记、其他文献段落或者自由输入内容</a:t>
            </a:r>
            <a:endParaRPr lang="zh-CN" altLang="en-US" sz="1800" strike="noStrike" noProof="1" smtClean="0">
              <a:solidFill>
                <a:srgbClr val="FF0000"/>
              </a:solidFill>
              <a:latin typeface="微软雅黑" panose="020B0503020204020204" pitchFamily="34" charset="-122"/>
              <a:ea typeface="微软雅黑" panose="020B0503020204020204" pitchFamily="34" charset="-122"/>
              <a:sym typeface="+mn-ea"/>
            </a:endParaRPr>
          </a:p>
        </p:txBody>
      </p:sp>
      <p:grpSp>
        <p:nvGrpSpPr>
          <p:cNvPr id="11" name="组合 10"/>
          <p:cNvGrpSpPr/>
          <p:nvPr/>
        </p:nvGrpSpPr>
        <p:grpSpPr>
          <a:xfrm>
            <a:off x="0" y="111125"/>
            <a:ext cx="12192000" cy="6523038"/>
            <a:chOff x="1" y="-11"/>
            <a:chExt cx="19198" cy="10458"/>
          </a:xfrm>
        </p:grpSpPr>
        <p:pic>
          <p:nvPicPr>
            <p:cNvPr id="68620" name="图片 5"/>
            <p:cNvPicPr>
              <a:picLocks noChangeAspect="1"/>
            </p:cNvPicPr>
            <p:nvPr/>
          </p:nvPicPr>
          <p:blipFill>
            <a:blip r:embed="rId5"/>
            <a:stretch>
              <a:fillRect/>
            </a:stretch>
          </p:blipFill>
          <p:spPr>
            <a:xfrm>
              <a:off x="1" y="-11"/>
              <a:ext cx="19199" cy="10459"/>
            </a:xfrm>
            <a:prstGeom prst="rect">
              <a:avLst/>
            </a:prstGeom>
            <a:noFill/>
            <a:ln w="9525">
              <a:noFill/>
            </a:ln>
          </p:spPr>
        </p:pic>
        <p:pic>
          <p:nvPicPr>
            <p:cNvPr id="68621" name="图片 8"/>
            <p:cNvPicPr>
              <a:picLocks noChangeAspect="1"/>
            </p:cNvPicPr>
            <p:nvPr/>
          </p:nvPicPr>
          <p:blipFill>
            <a:blip r:embed="rId6"/>
            <a:stretch>
              <a:fillRect/>
            </a:stretch>
          </p:blipFill>
          <p:spPr>
            <a:xfrm>
              <a:off x="3666" y="5801"/>
              <a:ext cx="1065" cy="435"/>
            </a:xfrm>
            <a:prstGeom prst="rect">
              <a:avLst/>
            </a:prstGeom>
            <a:noFill/>
            <a:ln w="9525">
              <a:noFill/>
            </a:ln>
          </p:spPr>
        </p:pic>
        <p:pic>
          <p:nvPicPr>
            <p:cNvPr id="68622" name="图片 7"/>
            <p:cNvPicPr>
              <a:picLocks noChangeAspect="1"/>
            </p:cNvPicPr>
            <p:nvPr/>
          </p:nvPicPr>
          <p:blipFill>
            <a:blip r:embed="rId7"/>
            <a:stretch>
              <a:fillRect/>
            </a:stretch>
          </p:blipFill>
          <p:spPr>
            <a:xfrm>
              <a:off x="3982" y="5873"/>
              <a:ext cx="9475" cy="4312"/>
            </a:xfrm>
            <a:prstGeom prst="rect">
              <a:avLst/>
            </a:prstGeom>
            <a:noFill/>
            <a:ln w="9525">
              <a:noFill/>
            </a:ln>
          </p:spPr>
        </p:pic>
      </p:grpSp>
      <p:sp>
        <p:nvSpPr>
          <p:cNvPr id="12" name="矩形标注 11"/>
          <p:cNvSpPr/>
          <p:nvPr/>
        </p:nvSpPr>
        <p:spPr>
          <a:xfrm>
            <a:off x="5356225" y="1766888"/>
            <a:ext cx="2668588" cy="962025"/>
          </a:xfrm>
          <a:prstGeom prst="wedgeRectCallout">
            <a:avLst>
              <a:gd name="adj1" fmla="val -21332"/>
              <a:gd name="adj2" fmla="val 6996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fontAlgn="base"/>
            <a:r>
              <a:rPr lang="zh-CN" altLang="en-US" sz="1865" strike="noStrike" noProof="1" smtClean="0">
                <a:solidFill>
                  <a:srgbClr val="FF0000"/>
                </a:solidFill>
                <a:ea typeface="微软雅黑" panose="020B0503020204020204" pitchFamily="34" charset="-122"/>
                <a:sym typeface="+mn-ea"/>
              </a:rPr>
              <a:t>刚才重组的内容单元，用不同的颜色加以区分</a:t>
            </a:r>
            <a:endParaRPr lang="zh-CN" altLang="en-US" sz="1800" strike="noStrike" noProof="1" smtClean="0">
              <a:solidFill>
                <a:srgbClr val="FF0000"/>
              </a:solidFill>
              <a:latin typeface="微软雅黑" panose="020B0503020204020204" pitchFamily="34" charset="-122"/>
              <a:ea typeface="微软雅黑" panose="020B0503020204020204" pitchFamily="34" charset="-122"/>
              <a:sym typeface="+mn-ea"/>
            </a:endParaRPr>
          </a:p>
        </p:txBody>
      </p:sp>
      <p:sp>
        <p:nvSpPr>
          <p:cNvPr id="41" name="矩形 40"/>
          <p:cNvSpPr/>
          <p:nvPr/>
        </p:nvSpPr>
        <p:spPr>
          <a:xfrm>
            <a:off x="1152923" y="2182648"/>
            <a:ext cx="9697077" cy="2027219"/>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lvl="0"/>
            <a:r>
              <a:rPr lang="zh-CN" altLang="en-US" sz="2400" b="1" dirty="0">
                <a:solidFill>
                  <a:srgbClr val="FFFFFF"/>
                </a:solidFill>
                <a:latin typeface="微软雅黑" panose="020B0503020204020204" pitchFamily="34" charset="-122"/>
                <a:ea typeface="微软雅黑" panose="020B0503020204020204" pitchFamily="34" charset="-122"/>
                <a:sym typeface="+mn-ea"/>
              </a:rPr>
              <a:t>内容编改重组功能边学习边汇编，完成了知识框架的梳理和内容汇编，直接形成个人学习成果文档</a:t>
            </a:r>
            <a:endParaRPr lang="zh-CN" altLang="en-US" sz="2400" b="1" dirty="0">
              <a:solidFill>
                <a:prstClr val="white"/>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2" bldLvl="0" animBg="1"/>
      <p:bldP spid="12" grpId="1" bldLvl="0" animBg="1"/>
      <p:bldP spid="41"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组合 29"/>
          <p:cNvGrpSpPr/>
          <p:nvPr/>
        </p:nvGrpSpPr>
        <p:grpSpPr>
          <a:xfrm>
            <a:off x="0" y="6634163"/>
            <a:ext cx="12192000" cy="223837"/>
            <a:chOff x="0" y="6633712"/>
            <a:chExt cx="12192000" cy="224288"/>
          </a:xfrm>
        </p:grpSpPr>
        <p:sp>
          <p:nvSpPr>
            <p:cNvPr id="31" name="矩形 30"/>
            <p:cNvSpPr/>
            <p:nvPr/>
          </p:nvSpPr>
          <p:spPr>
            <a:xfrm>
              <a:off x="0" y="6633713"/>
              <a:ext cx="3916392" cy="224287"/>
            </a:xfrm>
            <a:prstGeom prst="rect">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矩形 31"/>
            <p:cNvSpPr/>
            <p:nvPr/>
          </p:nvSpPr>
          <p:spPr>
            <a:xfrm>
              <a:off x="3916392" y="6633713"/>
              <a:ext cx="3916392" cy="224287"/>
            </a:xfrm>
            <a:prstGeom prst="rect">
              <a:avLst/>
            </a:prstGeom>
            <a:solidFill>
              <a:srgbClr val="69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7832784" y="6633712"/>
              <a:ext cx="4359216" cy="22428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70661" name="图片 1"/>
          <p:cNvPicPr>
            <a:picLocks noChangeAspect="1"/>
          </p:cNvPicPr>
          <p:nvPr/>
        </p:nvPicPr>
        <p:blipFill>
          <a:blip r:embed="rId3"/>
          <a:stretch>
            <a:fillRect/>
          </a:stretch>
        </p:blipFill>
        <p:spPr>
          <a:xfrm>
            <a:off x="0" y="-15875"/>
            <a:ext cx="12192000" cy="6651625"/>
          </a:xfrm>
          <a:prstGeom prst="rect">
            <a:avLst/>
          </a:prstGeom>
          <a:noFill/>
          <a:ln w="9525">
            <a:noFill/>
          </a:ln>
        </p:spPr>
      </p:pic>
      <p:sp>
        <p:nvSpPr>
          <p:cNvPr id="8" name="矩形 7"/>
          <p:cNvSpPr/>
          <p:nvPr/>
        </p:nvSpPr>
        <p:spPr>
          <a:xfrm>
            <a:off x="9272588" y="1389063"/>
            <a:ext cx="2824162" cy="1330325"/>
          </a:xfrm>
          <a:prstGeom prst="rect">
            <a:avLst/>
          </a:prstGeom>
          <a:noFill/>
          <a:ln w="38100" cap="flat" cmpd="sng">
            <a:solidFill>
              <a:srgbClr val="FF0000"/>
            </a:solidFill>
            <a:prstDash val="solid"/>
            <a:round/>
            <a:headEnd type="none" w="med" len="med"/>
            <a:tailEnd type="none" w="med" len="med"/>
          </a:ln>
        </p:spPr>
        <p:txBody>
          <a:bodyPr anchor="ctr"/>
          <a:lstStyle/>
          <a:p>
            <a:pPr algn="ctr" defTabSz="514350"/>
            <a:endParaRPr lang="zh-CN" altLang="en-US" sz="1600">
              <a:solidFill>
                <a:srgbClr val="000000"/>
              </a:solidFill>
              <a:latin typeface="Calibri" panose="020F0502020204030204"/>
              <a:ea typeface="微软雅黑" panose="020B0503020204020204" pitchFamily="34" charset="-122"/>
            </a:endParaRPr>
          </a:p>
        </p:txBody>
      </p:sp>
      <p:sp>
        <p:nvSpPr>
          <p:cNvPr id="9" name="直接连接符 8"/>
          <p:cNvSpPr/>
          <p:nvPr/>
        </p:nvSpPr>
        <p:spPr>
          <a:xfrm>
            <a:off x="8650288" y="2066925"/>
            <a:ext cx="560387" cy="0"/>
          </a:xfrm>
          <a:prstGeom prst="line">
            <a:avLst/>
          </a:prstGeom>
          <a:ln w="19050" cap="flat" cmpd="sng">
            <a:solidFill>
              <a:srgbClr val="333F50"/>
            </a:solidFill>
            <a:prstDash val="solid"/>
            <a:round/>
            <a:headEnd type="none" w="med" len="med"/>
            <a:tailEnd type="oval" w="med" len="med"/>
          </a:ln>
        </p:spPr>
        <p:txBody>
          <a:bodyPr anchor="t"/>
          <a:lstStyle/>
          <a:p>
            <a:endParaRPr lang="zh-CN" altLang="en-US">
              <a:latin typeface="Calibri" panose="020F0502020204030204" charset="0"/>
              <a:ea typeface="微软雅黑" panose="020B0503020204020204" pitchFamily="34" charset="-122"/>
            </a:endParaRPr>
          </a:p>
        </p:txBody>
      </p:sp>
      <p:sp>
        <p:nvSpPr>
          <p:cNvPr id="3" name="矩形 2"/>
          <p:cNvSpPr/>
          <p:nvPr/>
        </p:nvSpPr>
        <p:spPr>
          <a:xfrm>
            <a:off x="9272588" y="3152775"/>
            <a:ext cx="2824162" cy="1109663"/>
          </a:xfrm>
          <a:prstGeom prst="rect">
            <a:avLst/>
          </a:prstGeom>
          <a:noFill/>
          <a:ln w="38100" cap="flat" cmpd="sng">
            <a:solidFill>
              <a:srgbClr val="FF0000"/>
            </a:solidFill>
            <a:prstDash val="solid"/>
            <a:round/>
            <a:headEnd type="none" w="med" len="med"/>
            <a:tailEnd type="none" w="med" len="med"/>
          </a:ln>
        </p:spPr>
        <p:txBody>
          <a:bodyPr anchor="ctr"/>
          <a:lstStyle/>
          <a:p>
            <a:pPr algn="ctr" defTabSz="514350"/>
            <a:endParaRPr lang="zh-CN" altLang="en-US" sz="1600">
              <a:solidFill>
                <a:srgbClr val="000000"/>
              </a:solidFill>
              <a:latin typeface="Calibri" panose="020F0502020204030204"/>
              <a:ea typeface="微软雅黑" panose="020B0503020204020204" pitchFamily="34" charset="-122"/>
            </a:endParaRPr>
          </a:p>
        </p:txBody>
      </p:sp>
      <p:sp>
        <p:nvSpPr>
          <p:cNvPr id="12" name="直接连接符 11"/>
          <p:cNvSpPr/>
          <p:nvPr/>
        </p:nvSpPr>
        <p:spPr>
          <a:xfrm>
            <a:off x="8664575" y="3829050"/>
            <a:ext cx="561975" cy="0"/>
          </a:xfrm>
          <a:prstGeom prst="line">
            <a:avLst/>
          </a:prstGeom>
          <a:ln w="19050" cap="flat" cmpd="sng">
            <a:solidFill>
              <a:srgbClr val="405EA1"/>
            </a:solidFill>
            <a:prstDash val="solid"/>
            <a:round/>
            <a:headEnd type="none" w="med" len="med"/>
            <a:tailEnd type="oval" w="med" len="med"/>
          </a:ln>
        </p:spPr>
        <p:txBody>
          <a:bodyPr anchor="t"/>
          <a:lstStyle/>
          <a:p>
            <a:endParaRPr lang="zh-CN" altLang="en-US">
              <a:latin typeface="Calibri" panose="020F0502020204030204" charset="0"/>
              <a:ea typeface="微软雅黑" panose="020B0503020204020204" pitchFamily="34" charset="-122"/>
            </a:endParaRPr>
          </a:p>
        </p:txBody>
      </p:sp>
      <p:sp>
        <p:nvSpPr>
          <p:cNvPr id="13" name="矩形 15"/>
          <p:cNvSpPr/>
          <p:nvPr/>
        </p:nvSpPr>
        <p:spPr>
          <a:xfrm>
            <a:off x="5770563" y="3567113"/>
            <a:ext cx="2894012" cy="549275"/>
          </a:xfrm>
          <a:prstGeom prst="rect">
            <a:avLst/>
          </a:prstGeom>
          <a:solidFill>
            <a:srgbClr val="405EA1"/>
          </a:solidFill>
          <a:ln w="9525" cap="flat" cmpd="sng">
            <a:solidFill>
              <a:srgbClr val="00B050"/>
            </a:solidFill>
            <a:prstDash val="solid"/>
            <a:round/>
            <a:headEnd type="none" w="med" len="med"/>
            <a:tailEnd type="none" w="med" len="med"/>
          </a:ln>
        </p:spPr>
        <p:txBody>
          <a:bodyPr anchor="ctr"/>
          <a:lstStyle/>
          <a:p>
            <a:pPr algn="ctr">
              <a:buFont typeface="Arial" panose="020B0604020202020204" pitchFamily="34" charset="0"/>
              <a:buNone/>
            </a:pPr>
            <a:r>
              <a:rPr lang="zh-CN" altLang="en-US" sz="1600" b="1" dirty="0">
                <a:solidFill>
                  <a:schemeClr val="bg1"/>
                </a:solidFill>
                <a:latin typeface="Calibri" panose="020F0502020204030204" charset="0"/>
                <a:ea typeface="微软雅黑" panose="020B0503020204020204" pitchFamily="34" charset="-122"/>
              </a:rPr>
              <a:t>读者之间的交流研讨内容</a:t>
            </a:r>
          </a:p>
        </p:txBody>
      </p:sp>
      <p:sp>
        <p:nvSpPr>
          <p:cNvPr id="4" name="矩形 3"/>
          <p:cNvSpPr/>
          <p:nvPr/>
        </p:nvSpPr>
        <p:spPr>
          <a:xfrm>
            <a:off x="9272588" y="6016625"/>
            <a:ext cx="2824162" cy="523875"/>
          </a:xfrm>
          <a:prstGeom prst="rect">
            <a:avLst/>
          </a:prstGeom>
          <a:noFill/>
          <a:ln w="38100" cap="flat" cmpd="sng">
            <a:solidFill>
              <a:srgbClr val="FF0000"/>
            </a:solidFill>
            <a:prstDash val="solid"/>
            <a:round/>
            <a:headEnd type="none" w="med" len="med"/>
            <a:tailEnd type="none" w="med" len="med"/>
          </a:ln>
        </p:spPr>
        <p:txBody>
          <a:bodyPr anchor="ctr"/>
          <a:lstStyle/>
          <a:p>
            <a:pPr algn="ctr" defTabSz="514350"/>
            <a:endParaRPr lang="zh-CN" altLang="en-US" sz="1600">
              <a:solidFill>
                <a:srgbClr val="000000"/>
              </a:solidFill>
              <a:latin typeface="Calibri" panose="020F0502020204030204"/>
              <a:ea typeface="微软雅黑" panose="020B0503020204020204" pitchFamily="34" charset="-122"/>
            </a:endParaRPr>
          </a:p>
        </p:txBody>
      </p:sp>
      <p:sp>
        <p:nvSpPr>
          <p:cNvPr id="15" name="直接连接符 14"/>
          <p:cNvSpPr/>
          <p:nvPr/>
        </p:nvSpPr>
        <p:spPr>
          <a:xfrm>
            <a:off x="8691563" y="6303963"/>
            <a:ext cx="561975" cy="0"/>
          </a:xfrm>
          <a:prstGeom prst="line">
            <a:avLst/>
          </a:prstGeom>
          <a:ln w="19050" cap="flat" cmpd="sng">
            <a:solidFill>
              <a:srgbClr val="405EA1"/>
            </a:solidFill>
            <a:prstDash val="solid"/>
            <a:round/>
            <a:headEnd type="none" w="med" len="med"/>
            <a:tailEnd type="oval" w="med" len="med"/>
          </a:ln>
        </p:spPr>
        <p:txBody>
          <a:bodyPr anchor="t"/>
          <a:lstStyle/>
          <a:p>
            <a:endParaRPr lang="zh-CN" altLang="en-US">
              <a:latin typeface="Calibri" panose="020F0502020204030204" charset="0"/>
              <a:ea typeface="微软雅黑" panose="020B0503020204020204" pitchFamily="34" charset="-122"/>
            </a:endParaRPr>
          </a:p>
        </p:txBody>
      </p:sp>
      <p:sp>
        <p:nvSpPr>
          <p:cNvPr id="16" name="矩形 15"/>
          <p:cNvSpPr/>
          <p:nvPr/>
        </p:nvSpPr>
        <p:spPr>
          <a:xfrm>
            <a:off x="5519738" y="6016625"/>
            <a:ext cx="3171825" cy="650875"/>
          </a:xfrm>
          <a:prstGeom prst="rect">
            <a:avLst/>
          </a:prstGeom>
          <a:solidFill>
            <a:srgbClr val="405EA1"/>
          </a:solidFill>
          <a:ln w="9525" cap="flat" cmpd="sng">
            <a:solidFill>
              <a:srgbClr val="7030A0"/>
            </a:solidFill>
            <a:prstDash val="solid"/>
            <a:round/>
            <a:headEnd type="none" w="med" len="med"/>
            <a:tailEnd type="none" w="med" len="med"/>
          </a:ln>
        </p:spPr>
        <p:txBody>
          <a:bodyPr anchor="ctr"/>
          <a:lstStyle/>
          <a:p>
            <a:pPr algn="ctr">
              <a:buFont typeface="Arial" panose="020B0604020202020204" pitchFamily="34" charset="0"/>
              <a:buNone/>
            </a:pPr>
            <a:r>
              <a:rPr lang="zh-CN" altLang="en-US" sz="1600" b="1" dirty="0">
                <a:solidFill>
                  <a:schemeClr val="bg1"/>
                </a:solidFill>
                <a:latin typeface="Calibri" panose="020F0502020204030204" charset="0"/>
                <a:ea typeface="微软雅黑" panose="020B0503020204020204" pitchFamily="34" charset="-122"/>
              </a:rPr>
              <a:t>可针对内容点对点或者公开研讨</a:t>
            </a:r>
          </a:p>
        </p:txBody>
      </p:sp>
      <p:sp>
        <p:nvSpPr>
          <p:cNvPr id="10" name="矩形 15"/>
          <p:cNvSpPr/>
          <p:nvPr/>
        </p:nvSpPr>
        <p:spPr>
          <a:xfrm>
            <a:off x="5519738" y="1881188"/>
            <a:ext cx="3128962" cy="549275"/>
          </a:xfrm>
          <a:prstGeom prst="rect">
            <a:avLst/>
          </a:prstGeom>
          <a:solidFill>
            <a:srgbClr val="405EA1"/>
          </a:solidFill>
          <a:ln w="9525">
            <a:noFill/>
          </a:ln>
        </p:spPr>
        <p:txBody>
          <a:bodyPr anchor="ctr"/>
          <a:lstStyle/>
          <a:p>
            <a:pPr algn="ctr">
              <a:buFont typeface="Arial" panose="020B0604020202020204" pitchFamily="34" charset="0"/>
              <a:buNone/>
            </a:pPr>
            <a:r>
              <a:rPr lang="zh-CN" altLang="en-US" sz="1600" b="1" dirty="0">
                <a:solidFill>
                  <a:schemeClr val="bg1"/>
                </a:solidFill>
                <a:latin typeface="Calibri" panose="020F0502020204030204" charset="0"/>
                <a:ea typeface="微软雅黑" panose="020B0503020204020204" pitchFamily="34" charset="-122"/>
              </a:rPr>
              <a:t>学习过和正在学本文献的学者</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3" grpId="0" bldLvl="0" animBg="1"/>
      <p:bldP spid="3" grpId="1" bldLvl="0" animBg="1"/>
      <p:bldP spid="13" grpId="0" bldLvl="0" animBg="1"/>
      <p:bldP spid="13" grpId="1" bldLvl="0" animBg="1"/>
      <p:bldP spid="4" grpId="0" bldLvl="0" animBg="1"/>
      <p:bldP spid="16" grpId="0" bldLvl="0" animBg="1"/>
      <p:bldP spid="10" grpId="0" bldLvl="0" animBg="1"/>
      <p:bldP spid="10" grpId="1"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图片 2"/>
          <p:cNvPicPr>
            <a:picLocks noChangeAspect="1"/>
          </p:cNvPicPr>
          <p:nvPr/>
        </p:nvPicPr>
        <p:blipFill>
          <a:blip r:embed="rId2"/>
          <a:stretch>
            <a:fillRect/>
          </a:stretch>
        </p:blipFill>
        <p:spPr>
          <a:xfrm>
            <a:off x="0" y="0"/>
            <a:ext cx="12192000" cy="6858000"/>
          </a:xfrm>
          <a:prstGeom prst="rect">
            <a:avLst/>
          </a:prstGeom>
          <a:noFill/>
          <a:ln w="9525">
            <a:noFill/>
          </a:ln>
        </p:spPr>
      </p:pic>
      <p:grpSp>
        <p:nvGrpSpPr>
          <p:cNvPr id="72706" name="组合 3"/>
          <p:cNvGrpSpPr/>
          <p:nvPr/>
        </p:nvGrpSpPr>
        <p:grpSpPr>
          <a:xfrm>
            <a:off x="0" y="0"/>
            <a:ext cx="12192000" cy="6856413"/>
            <a:chOff x="0" y="0"/>
            <a:chExt cx="19200" cy="10798"/>
          </a:xfrm>
        </p:grpSpPr>
        <p:pic>
          <p:nvPicPr>
            <p:cNvPr id="72707" name="图片 1"/>
            <p:cNvPicPr>
              <a:picLocks noChangeAspect="1"/>
            </p:cNvPicPr>
            <p:nvPr/>
          </p:nvPicPr>
          <p:blipFill>
            <a:blip r:embed="rId3"/>
            <a:stretch>
              <a:fillRect/>
            </a:stretch>
          </p:blipFill>
          <p:spPr>
            <a:xfrm>
              <a:off x="0" y="0"/>
              <a:ext cx="19200" cy="10799"/>
            </a:xfrm>
            <a:prstGeom prst="rect">
              <a:avLst/>
            </a:prstGeom>
            <a:noFill/>
            <a:ln w="9525">
              <a:noFill/>
            </a:ln>
          </p:spPr>
        </p:pic>
        <p:sp>
          <p:nvSpPr>
            <p:cNvPr id="72708" name="矩形 3"/>
            <p:cNvSpPr/>
            <p:nvPr/>
          </p:nvSpPr>
          <p:spPr>
            <a:xfrm>
              <a:off x="4293" y="830"/>
              <a:ext cx="530" cy="47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pic>
        <p:nvPicPr>
          <p:cNvPr id="5" name="图片 4"/>
          <p:cNvPicPr>
            <a:picLocks noChangeAspect="1"/>
          </p:cNvPicPr>
          <p:nvPr/>
        </p:nvPicPr>
        <p:blipFill>
          <a:blip r:embed="rId4"/>
          <a:stretch>
            <a:fillRect/>
          </a:stretch>
        </p:blipFill>
        <p:spPr>
          <a:xfrm>
            <a:off x="-2092325" y="0"/>
            <a:ext cx="1637665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图片 2"/>
          <p:cNvPicPr>
            <a:picLocks noChangeAspect="1"/>
          </p:cNvPicPr>
          <p:nvPr/>
        </p:nvPicPr>
        <p:blipFill>
          <a:blip r:embed="rId2"/>
          <a:stretch>
            <a:fillRect/>
          </a:stretch>
        </p:blipFill>
        <p:spPr>
          <a:xfrm>
            <a:off x="0" y="0"/>
            <a:ext cx="12192000" cy="6858000"/>
          </a:xfrm>
          <a:prstGeom prst="rect">
            <a:avLst/>
          </a:prstGeom>
          <a:noFill/>
          <a:ln w="9525">
            <a:noFill/>
          </a:ln>
        </p:spPr>
      </p:pic>
      <p:pic>
        <p:nvPicPr>
          <p:cNvPr id="73730" name="图片 1"/>
          <p:cNvPicPr>
            <a:picLocks noChangeAspect="1"/>
          </p:cNvPicPr>
          <p:nvPr/>
        </p:nvPicPr>
        <p:blipFill>
          <a:blip r:embed="rId3"/>
          <a:stretch>
            <a:fillRect/>
          </a:stretch>
        </p:blipFill>
        <p:spPr>
          <a:xfrm>
            <a:off x="-287337" y="0"/>
            <a:ext cx="12736512" cy="6858000"/>
          </a:xfrm>
          <a:prstGeom prst="rect">
            <a:avLst/>
          </a:prstGeom>
          <a:noFill/>
          <a:ln w="9525">
            <a:noFill/>
          </a:ln>
        </p:spPr>
      </p:pic>
      <p:pic>
        <p:nvPicPr>
          <p:cNvPr id="3" name="图片 2"/>
          <p:cNvPicPr>
            <a:picLocks noChangeAspect="1"/>
          </p:cNvPicPr>
          <p:nvPr/>
        </p:nvPicPr>
        <p:blipFill>
          <a:blip r:embed="rId4"/>
          <a:stretch>
            <a:fillRect/>
          </a:stretch>
        </p:blipFill>
        <p:spPr>
          <a:xfrm>
            <a:off x="-192087" y="0"/>
            <a:ext cx="12641262"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2698175"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笔记汇编和总结</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4" name="矩形 3"/>
          <p:cNvSpPr/>
          <p:nvPr/>
        </p:nvSpPr>
        <p:spPr>
          <a:xfrm>
            <a:off x="1103446" y="1796819"/>
            <a:ext cx="9697077" cy="14749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pitchFamily="34" charset="-122"/>
                <a:ea typeface="微软雅黑" panose="020B0503020204020204" pitchFamily="34" charset="-122"/>
              </a:rPr>
              <a:t>通过笔记汇编和总结将</a:t>
            </a:r>
            <a:r>
              <a:rPr lang="zh-CN" altLang="en-US" sz="2135" b="1" dirty="0">
                <a:solidFill>
                  <a:schemeClr val="accent1">
                    <a:lumMod val="60000"/>
                    <a:lumOff val="40000"/>
                  </a:schemeClr>
                </a:solidFill>
                <a:latin typeface="微软雅黑" panose="020B0503020204020204" pitchFamily="34" charset="-122"/>
                <a:ea typeface="微软雅黑" panose="020B0503020204020204" pitchFamily="34" charset="-122"/>
              </a:rPr>
              <a:t>“读厚”</a:t>
            </a:r>
            <a:r>
              <a:rPr lang="zh-CN" altLang="en-US" sz="2135" b="1" dirty="0">
                <a:solidFill>
                  <a:prstClr val="white"/>
                </a:solidFill>
                <a:latin typeface="微软雅黑" panose="020B0503020204020204" pitchFamily="34" charset="-122"/>
                <a:ea typeface="微软雅黑" panose="020B0503020204020204" pitchFamily="34" charset="-122"/>
              </a:rPr>
              <a:t>了的内容再</a:t>
            </a:r>
            <a:r>
              <a:rPr lang="zh-CN" altLang="en-US" sz="2135" b="1" dirty="0">
                <a:solidFill>
                  <a:schemeClr val="accent1">
                    <a:lumMod val="60000"/>
                    <a:lumOff val="40000"/>
                  </a:schemeClr>
                </a:solidFill>
                <a:latin typeface="微软雅黑" panose="020B0503020204020204" pitchFamily="34" charset="-122"/>
                <a:ea typeface="微软雅黑" panose="020B0503020204020204" pitchFamily="34" charset="-122"/>
              </a:rPr>
              <a:t>“读薄”</a:t>
            </a:r>
            <a:r>
              <a:rPr lang="zh-CN" altLang="en-US" sz="2135" b="1" dirty="0">
                <a:solidFill>
                  <a:prstClr val="white"/>
                </a:solidFill>
                <a:latin typeface="微软雅黑" panose="020B0503020204020204" pitchFamily="34" charset="-122"/>
                <a:ea typeface="微软雅黑" panose="020B0503020204020204" pitchFamily="34" charset="-122"/>
              </a:rPr>
              <a:t>，按知识点进行归纳总结</a:t>
            </a:r>
            <a:endParaRPr lang="en-US" altLang="zh-CN" sz="2135" b="1" dirty="0">
              <a:solidFill>
                <a:prstClr val="white"/>
              </a:solidFill>
              <a:latin typeface="微软雅黑" panose="020B0503020204020204" pitchFamily="34" charset="-122"/>
              <a:ea typeface="微软雅黑" panose="020B0503020204020204" pitchFamily="34" charset="-122"/>
            </a:endParaRPr>
          </a:p>
          <a:p>
            <a:pPr algn="ctr">
              <a:lnSpc>
                <a:spcPct val="150000"/>
              </a:lnSpc>
              <a:buClr>
                <a:srgbClr val="0070C0"/>
              </a:buClr>
            </a:pPr>
            <a:r>
              <a:rPr lang="zh-CN" altLang="en-US" sz="2135" b="1" dirty="0">
                <a:solidFill>
                  <a:srgbClr val="FFFFFF"/>
                </a:solidFill>
                <a:latin typeface="微软雅黑" panose="020B0503020204020204" pitchFamily="34" charset="-122"/>
                <a:ea typeface="微软雅黑" panose="020B0503020204020204" pitchFamily="34" charset="-122"/>
              </a:rPr>
              <a:t>支持按时间、文献来源、知识标签多维度对笔记进行汇编</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556658" y="3912579"/>
            <a:ext cx="7435887" cy="936060"/>
            <a:chOff x="4329540" y="2859783"/>
            <a:chExt cx="3194788" cy="775115"/>
          </a:xfrm>
        </p:grpSpPr>
        <p:sp>
          <p:nvSpPr>
            <p:cNvPr id="6" name="MH_Other_3"/>
            <p:cNvSpPr/>
            <p:nvPr>
              <p:custDataLst>
                <p:tags r:id="rId4"/>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a:solidFill>
                  <a:prstClr val="white"/>
                </a:solidFill>
                <a:ea typeface="微软雅黑" panose="020B0503020204020204" pitchFamily="34" charset="-122"/>
              </a:endParaRPr>
            </a:p>
          </p:txBody>
        </p:sp>
        <p:sp>
          <p:nvSpPr>
            <p:cNvPr id="7" name="MH_SubTitle_2"/>
            <p:cNvSpPr/>
            <p:nvPr>
              <p:custDataLst>
                <p:tags r:id="rId5"/>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文档：</a:t>
              </a:r>
              <a:r>
                <a:rPr lang="zh-CN" altLang="en-US" sz="2135" dirty="0">
                  <a:solidFill>
                    <a:srgbClr val="333333"/>
                  </a:solidFill>
                  <a:ea typeface="微软雅黑" panose="020B0503020204020204" pitchFamily="34" charset="-122"/>
                </a:rPr>
                <a:t>将笔记按知识标签、来源汇编成一个文档</a:t>
              </a:r>
            </a:p>
          </p:txBody>
        </p:sp>
      </p:grpSp>
      <p:grpSp>
        <p:nvGrpSpPr>
          <p:cNvPr id="8" name="组合 7"/>
          <p:cNvGrpSpPr/>
          <p:nvPr/>
        </p:nvGrpSpPr>
        <p:grpSpPr>
          <a:xfrm>
            <a:off x="3556659" y="5445224"/>
            <a:ext cx="7392821" cy="946920"/>
            <a:chOff x="-2754466" y="2633005"/>
            <a:chExt cx="3287712" cy="1209675"/>
          </a:xfrm>
        </p:grpSpPr>
        <p:sp>
          <p:nvSpPr>
            <p:cNvPr id="9" name="MH_Other_9"/>
            <p:cNvSpPr/>
            <p:nvPr>
              <p:custDataLst>
                <p:tags r:id="rId2"/>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5">
                <a:solidFill>
                  <a:prstClr val="white"/>
                </a:solidFill>
                <a:ea typeface="微软雅黑" panose="020B0503020204020204" pitchFamily="34" charset="-122"/>
              </a:endParaRPr>
            </a:p>
          </p:txBody>
        </p:sp>
        <p:sp>
          <p:nvSpPr>
            <p:cNvPr id="10" name="MH_SubTitle_5"/>
            <p:cNvSpPr/>
            <p:nvPr>
              <p:custDataLst>
                <p:tags r:id="rId3"/>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图谱：</a:t>
              </a:r>
              <a:r>
                <a:rPr lang="zh-CN" altLang="en-US" sz="2135" dirty="0">
                  <a:solidFill>
                    <a:srgbClr val="333333"/>
                  </a:solidFill>
                  <a:ea typeface="微软雅黑" panose="020B0503020204020204" pitchFamily="34" charset="-122"/>
                </a:rPr>
                <a:t>将文献、笔记、文摘等学习成果汇集到一张图上</a:t>
              </a:r>
            </a:p>
          </p:txBody>
        </p:sp>
      </p:grpSp>
      <p:sp>
        <p:nvSpPr>
          <p:cNvPr id="11" name="MH_SubTitle_4"/>
          <p:cNvSpPr/>
          <p:nvPr>
            <p:custDataLst>
              <p:tags r:id="rId1"/>
            </p:custDataLst>
          </p:nvPr>
        </p:nvSpPr>
        <p:spPr>
          <a:xfrm>
            <a:off x="964371" y="4555288"/>
            <a:ext cx="1626333" cy="126053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2135" b="1" kern="0" dirty="0">
                <a:solidFill>
                  <a:prstClr val="black"/>
                </a:solidFill>
                <a:latin typeface="Arial" panose="020B0604020202020204" pitchFamily="34" charset="0"/>
                <a:ea typeface="幼圆" panose="02010509060101010101" pitchFamily="1" charset="-122"/>
                <a:cs typeface="Arial" panose="020B0604020202020204" pitchFamily="34" charset="0"/>
              </a:rPr>
              <a:t>笔记汇编</a:t>
            </a:r>
            <a:endParaRPr lang="en-US" altLang="zh-CN" sz="2135" b="1" kern="0" dirty="0">
              <a:solidFill>
                <a:prstClr val="black"/>
              </a:solidFill>
              <a:latin typeface="Arial" panose="020B0604020202020204" pitchFamily="34" charset="0"/>
              <a:ea typeface="幼圆" panose="02010509060101010101" pitchFamily="1" charset="-122"/>
              <a:cs typeface="Arial" panose="020B0604020202020204" pitchFamily="34" charset="0"/>
            </a:endParaRPr>
          </a:p>
          <a:p>
            <a:pPr algn="ctr">
              <a:defRPr/>
            </a:pPr>
            <a:r>
              <a:rPr lang="zh-CN" altLang="en-US" sz="2135" b="1" kern="0" dirty="0">
                <a:solidFill>
                  <a:prstClr val="black"/>
                </a:solidFill>
                <a:latin typeface="Arial" panose="020B0604020202020204" pitchFamily="34" charset="0"/>
                <a:ea typeface="幼圆" panose="02010509060101010101" pitchFamily="1" charset="-122"/>
                <a:cs typeface="Arial" panose="020B0604020202020204" pitchFamily="34" charset="0"/>
              </a:rPr>
              <a:t>形式</a:t>
            </a:r>
          </a:p>
        </p:txBody>
      </p:sp>
      <p:sp>
        <p:nvSpPr>
          <p:cNvPr id="12" name="左大括号 11"/>
          <p:cNvSpPr/>
          <p:nvPr/>
        </p:nvSpPr>
        <p:spPr>
          <a:xfrm>
            <a:off x="2760563" y="3912579"/>
            <a:ext cx="384043" cy="247956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a:solidFill>
                <a:prstClr val="black"/>
              </a:solidFill>
            </a:endParaRPr>
          </a:p>
        </p:txBody>
      </p:sp>
      <p:pic>
        <p:nvPicPr>
          <p:cNvPr id="30723" name="图片 1" descr="知网logo"/>
          <p:cNvPicPr>
            <a:picLocks noChangeAspect="1"/>
          </p:cNvPicPr>
          <p:nvPr/>
        </p:nvPicPr>
        <p:blipFill>
          <a:blip r:embed="rId7"/>
          <a:stretch>
            <a:fillRect/>
          </a:stretch>
        </p:blipFill>
        <p:spPr>
          <a:xfrm>
            <a:off x="10193867" y="169333"/>
            <a:ext cx="1566333" cy="5207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24133" y="43661"/>
            <a:ext cx="9772400" cy="6745713"/>
          </a:xfrm>
          <a:prstGeom prst="rect">
            <a:avLst/>
          </a:prstGeom>
        </p:spPr>
      </p:pic>
      <p:sp>
        <p:nvSpPr>
          <p:cNvPr id="5"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1.</a:t>
            </a:r>
            <a:r>
              <a:rPr lang="zh-CN" altLang="en-US" sz="1800" b="1" dirty="0">
                <a:solidFill>
                  <a:prstClr val="black"/>
                </a:solidFill>
                <a:ea typeface="微软雅黑" panose="020B0503020204020204" pitchFamily="34" charset="-122"/>
              </a:rPr>
              <a:t>文档形式的汇编成果</a:t>
            </a:r>
          </a:p>
        </p:txBody>
      </p:sp>
      <p:sp>
        <p:nvSpPr>
          <p:cNvPr id="6" name="矩形 5"/>
          <p:cNvSpPr/>
          <p:nvPr/>
        </p:nvSpPr>
        <p:spPr>
          <a:xfrm>
            <a:off x="2701066" y="763501"/>
            <a:ext cx="8195468" cy="6025872"/>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flipH="1" flipV="1">
            <a:off x="8765914" y="3760363"/>
            <a:ext cx="1693415"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9368606" y="3425644"/>
            <a:ext cx="2621700" cy="1152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a:solidFill>
                  <a:prstClr val="white"/>
                </a:solidFill>
                <a:ea typeface="微软雅黑" panose="020B0503020204020204" pitchFamily="34" charset="-122"/>
              </a:rPr>
              <a:t>所有笔记按选择的模板自动汇编成一个文档，支持二次编辑</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39" y="-407971"/>
            <a:ext cx="10030080" cy="758138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510" y="-407971"/>
            <a:ext cx="10711045" cy="7389365"/>
          </a:xfrm>
          <a:prstGeom prst="rect">
            <a:avLst/>
          </a:prstGeom>
        </p:spPr>
      </p:pic>
      <p:pic>
        <p:nvPicPr>
          <p:cNvPr id="8" name="图片 7"/>
          <p:cNvPicPr>
            <a:picLocks noChangeAspect="1"/>
          </p:cNvPicPr>
          <p:nvPr/>
        </p:nvPicPr>
        <p:blipFill>
          <a:blip r:embed="rId4"/>
          <a:stretch>
            <a:fillRect/>
          </a:stretch>
        </p:blipFill>
        <p:spPr>
          <a:xfrm>
            <a:off x="1679509" y="188900"/>
            <a:ext cx="10491609" cy="6785573"/>
          </a:xfrm>
          <a:prstGeom prst="rect">
            <a:avLst/>
          </a:prstGeom>
        </p:spPr>
      </p:pic>
      <p:sp>
        <p:nvSpPr>
          <p:cNvPr id="9" name="直接连接符 8"/>
          <p:cNvSpPr>
            <a:spLocks noChangeShapeType="1"/>
          </p:cNvSpPr>
          <p:nvPr/>
        </p:nvSpPr>
        <p:spPr bwMode="auto">
          <a:xfrm flipV="1">
            <a:off x="2553632" y="1730853"/>
            <a:ext cx="860141" cy="0"/>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9"/>
          <p:cNvSpPr>
            <a:spLocks noChangeArrowheads="1"/>
          </p:cNvSpPr>
          <p:nvPr/>
        </p:nvSpPr>
        <p:spPr bwMode="auto">
          <a:xfrm>
            <a:off x="47328" y="1468149"/>
            <a:ext cx="3072341"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1</a:t>
            </a:r>
            <a:r>
              <a:rPr lang="zh-CN" altLang="en-US" sz="1335" b="1" dirty="0">
                <a:solidFill>
                  <a:prstClr val="white"/>
                </a:solidFill>
                <a:ea typeface="微软雅黑" panose="020B0503020204020204" pitchFamily="34" charset="-122"/>
              </a:rPr>
              <a:t>）按知识标签体系生成树状知识图谱</a:t>
            </a:r>
          </a:p>
        </p:txBody>
      </p:sp>
      <p:sp>
        <p:nvSpPr>
          <p:cNvPr id="11" name="直接连接符 10"/>
          <p:cNvSpPr>
            <a:spLocks noChangeShapeType="1"/>
          </p:cNvSpPr>
          <p:nvPr/>
        </p:nvSpPr>
        <p:spPr bwMode="auto">
          <a:xfrm flipV="1">
            <a:off x="2553632" y="2854469"/>
            <a:ext cx="860141" cy="0"/>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2" name="矩形 11"/>
          <p:cNvSpPr>
            <a:spLocks noChangeArrowheads="1"/>
          </p:cNvSpPr>
          <p:nvPr/>
        </p:nvSpPr>
        <p:spPr bwMode="auto">
          <a:xfrm>
            <a:off x="47327" y="2591765"/>
            <a:ext cx="3072340"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2</a:t>
            </a:r>
            <a:r>
              <a:rPr lang="zh-CN" altLang="en-US" sz="1335" b="1" dirty="0">
                <a:solidFill>
                  <a:prstClr val="white"/>
                </a:solidFill>
                <a:ea typeface="微软雅黑" panose="020B0503020204020204" pitchFamily="34" charset="-122"/>
              </a:rPr>
              <a:t>）按引用关系生成网状知识图谱</a:t>
            </a:r>
          </a:p>
        </p:txBody>
      </p:sp>
      <p:sp>
        <p:nvSpPr>
          <p:cNvPr id="13" name="直接连接符 12"/>
          <p:cNvSpPr>
            <a:spLocks noChangeShapeType="1"/>
          </p:cNvSpPr>
          <p:nvPr/>
        </p:nvSpPr>
        <p:spPr bwMode="auto">
          <a:xfrm flipV="1">
            <a:off x="2553632" y="2364421"/>
            <a:ext cx="860141"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4" name="矩形 13"/>
          <p:cNvSpPr>
            <a:spLocks noChangeArrowheads="1"/>
          </p:cNvSpPr>
          <p:nvPr/>
        </p:nvSpPr>
        <p:spPr bwMode="auto">
          <a:xfrm>
            <a:off x="44676" y="2048312"/>
            <a:ext cx="3074993"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3</a:t>
            </a:r>
            <a:r>
              <a:rPr lang="zh-CN" altLang="en-US" sz="1335" b="1" dirty="0">
                <a:solidFill>
                  <a:prstClr val="white"/>
                </a:solidFill>
                <a:ea typeface="微软雅黑" panose="020B0503020204020204" pitchFamily="34" charset="-122"/>
              </a:rPr>
              <a:t>）按知识脉络生成知识演化图</a:t>
            </a:r>
          </a:p>
        </p:txBody>
      </p:sp>
      <p:sp>
        <p:nvSpPr>
          <p:cNvPr id="15" name="矩形 14"/>
          <p:cNvSpPr/>
          <p:nvPr/>
        </p:nvSpPr>
        <p:spPr>
          <a:xfrm>
            <a:off x="1295467" y="2263533"/>
            <a:ext cx="9697077" cy="1474991"/>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pitchFamily="34" charset="-122"/>
                <a:ea typeface="微软雅黑" panose="020B0503020204020204" pitchFamily="34" charset="-122"/>
              </a:rPr>
              <a:t>通过构建树状、网状的知识图谱，将学习成果浓缩成一张图，在图上按知识点和知识体系组织和展示学习成果</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2.</a:t>
            </a:r>
            <a:r>
              <a:rPr lang="zh-CN" altLang="en-US" sz="1800" b="1" dirty="0">
                <a:solidFill>
                  <a:prstClr val="black"/>
                </a:solidFill>
                <a:ea typeface="微软雅黑" panose="020B0503020204020204" pitchFamily="34" charset="-122"/>
              </a:rPr>
              <a:t>图谱形式的汇编成果</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1500"/>
                            </p:stCondLst>
                            <p:childTnLst>
                              <p:par>
                                <p:cTn id="20" presetID="5"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p:tgtEl>
                                          <p:spTgt spid="11"/>
                                        </p:tgtEl>
                                        <p:attrNameLst>
                                          <p:attrName>ppt_x</p:attrName>
                                        </p:attrNameLst>
                                      </p:cBhvr>
                                      <p:tavLst>
                                        <p:tav tm="0">
                                          <p:val>
                                            <p:strVal val="#ppt_x-#ppt_w*1.125000"/>
                                          </p:val>
                                        </p:tav>
                                        <p:tav tm="100000">
                                          <p:val>
                                            <p:strVal val="#ppt_x"/>
                                          </p:val>
                                        </p:tav>
                                      </p:tavLst>
                                    </p:anim>
                                    <p:animEffect transition="in" filter="wipe(right)">
                                      <p:cBhvr>
                                        <p:cTn id="34" dur="500"/>
                                        <p:tgtEl>
                                          <p:spTgt spid="1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par>
                          <p:cTn id="39" fill="hold">
                            <p:stCondLst>
                              <p:cond delay="0"/>
                            </p:stCondLst>
                            <p:childTnLst>
                              <p:par>
                                <p:cTn id="40" presetID="47"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right)">
                                      <p:cBhvr>
                                        <p:cTn id="60" dur="500"/>
                                        <p:tgtEl>
                                          <p:spTgt spid="14"/>
                                        </p:tgtEl>
                                      </p:cBhvr>
                                    </p:animEffect>
                                  </p:childTnLst>
                                </p:cTn>
                              </p:par>
                            </p:childTnLst>
                          </p:cTn>
                        </p:par>
                        <p:par>
                          <p:cTn id="61" fill="hold">
                            <p:stCondLst>
                              <p:cond delay="0"/>
                            </p:stCondLst>
                            <p:childTnLst>
                              <p:par>
                                <p:cTn id="62" presetID="17" presetClass="entr" presetSubtype="1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4" grpId="0" bldLvl="0" animBg="1"/>
      <p:bldP spid="15" grpId="0" bldLvl="0" animBg="1"/>
      <p:bldP spid="16"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985" y="19685"/>
            <a:ext cx="12204700" cy="6832600"/>
          </a:xfrm>
          <a:prstGeom prst="rect">
            <a:avLst/>
          </a:prstGeom>
        </p:spPr>
      </p:pic>
      <p:sp>
        <p:nvSpPr>
          <p:cNvPr id="10" name="矩形 3"/>
          <p:cNvSpPr/>
          <p:nvPr/>
        </p:nvSpPr>
        <p:spPr>
          <a:xfrm>
            <a:off x="6985" y="1970405"/>
            <a:ext cx="447675" cy="74676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3" name="矩形 3"/>
          <p:cNvSpPr/>
          <p:nvPr/>
        </p:nvSpPr>
        <p:spPr>
          <a:xfrm>
            <a:off x="454660" y="1009650"/>
            <a:ext cx="1685290" cy="37528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4" name="矩形 3"/>
          <p:cNvSpPr/>
          <p:nvPr/>
        </p:nvSpPr>
        <p:spPr>
          <a:xfrm>
            <a:off x="3096895" y="1970405"/>
            <a:ext cx="819150" cy="440690"/>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nvGrpSpPr>
          <p:cNvPr id="11" name="组合 10"/>
          <p:cNvGrpSpPr/>
          <p:nvPr/>
        </p:nvGrpSpPr>
        <p:grpSpPr>
          <a:xfrm>
            <a:off x="3096895" y="2595880"/>
            <a:ext cx="3479800" cy="1111250"/>
            <a:chOff x="4877" y="4088"/>
            <a:chExt cx="5480" cy="1750"/>
          </a:xfrm>
        </p:grpSpPr>
        <p:pic>
          <p:nvPicPr>
            <p:cNvPr id="7" name="图片 6"/>
            <p:cNvPicPr>
              <a:picLocks noChangeAspect="1"/>
            </p:cNvPicPr>
            <p:nvPr/>
          </p:nvPicPr>
          <p:blipFill>
            <a:blip r:embed="rId4"/>
            <a:stretch>
              <a:fillRect/>
            </a:stretch>
          </p:blipFill>
          <p:spPr>
            <a:xfrm>
              <a:off x="4877" y="4088"/>
              <a:ext cx="5479" cy="1750"/>
            </a:xfrm>
            <a:prstGeom prst="rect">
              <a:avLst/>
            </a:prstGeom>
          </p:spPr>
        </p:pic>
        <p:sp>
          <p:nvSpPr>
            <p:cNvPr id="8" name="矩形 3"/>
            <p:cNvSpPr/>
            <p:nvPr/>
          </p:nvSpPr>
          <p:spPr>
            <a:xfrm>
              <a:off x="4877" y="4089"/>
              <a:ext cx="5480" cy="1749"/>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图片 1"/>
          <p:cNvPicPr>
            <a:picLocks noChangeAspect="1"/>
          </p:cNvPicPr>
          <p:nvPr/>
        </p:nvPicPr>
        <p:blipFill>
          <a:blip r:embed="rId3"/>
          <a:stretch>
            <a:fillRect/>
          </a:stretch>
        </p:blipFill>
        <p:spPr>
          <a:xfrm>
            <a:off x="0" y="-12700"/>
            <a:ext cx="12192000" cy="6841490"/>
          </a:xfrm>
          <a:prstGeom prst="rect">
            <a:avLst/>
          </a:prstGeom>
          <a:noFill/>
          <a:ln w="9525">
            <a:noFill/>
          </a:ln>
        </p:spPr>
      </p:pic>
      <p:sp>
        <p:nvSpPr>
          <p:cNvPr id="10" name="矩形 3"/>
          <p:cNvSpPr/>
          <p:nvPr/>
        </p:nvSpPr>
        <p:spPr>
          <a:xfrm>
            <a:off x="7832725" y="1554163"/>
            <a:ext cx="3716338" cy="4794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cxnSp>
        <p:nvCxnSpPr>
          <p:cNvPr id="3" name="直接连接符 2"/>
          <p:cNvCxnSpPr/>
          <p:nvPr/>
        </p:nvCxnSpPr>
        <p:spPr>
          <a:xfrm>
            <a:off x="1887538" y="4498340"/>
            <a:ext cx="38068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306513" y="4812665"/>
            <a:ext cx="43878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328738" y="5111115"/>
            <a:ext cx="4381500"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306513" y="5473065"/>
            <a:ext cx="785813"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曲线连接符 6"/>
          <p:cNvCxnSpPr/>
          <p:nvPr/>
        </p:nvCxnSpPr>
        <p:spPr>
          <a:xfrm rot="10800000" flipV="1">
            <a:off x="5992813" y="3197225"/>
            <a:ext cx="5443538" cy="1384300"/>
          </a:xfrm>
          <a:prstGeom prst="curvedConnector3">
            <a:avLst>
              <a:gd name="adj1" fmla="val 4998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3"/>
          <p:cNvSpPr/>
          <p:nvPr/>
        </p:nvSpPr>
        <p:spPr>
          <a:xfrm>
            <a:off x="1949133" y="5195253"/>
            <a:ext cx="204787" cy="212725"/>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9" name="图片 8"/>
          <p:cNvPicPr>
            <a:picLocks noChangeAspect="1"/>
          </p:cNvPicPr>
          <p:nvPr/>
        </p:nvPicPr>
        <p:blipFill>
          <a:blip r:embed="rId4"/>
          <a:stretch>
            <a:fillRect/>
          </a:stretch>
        </p:blipFill>
        <p:spPr>
          <a:xfrm>
            <a:off x="4327525" y="3197225"/>
            <a:ext cx="3190875" cy="1095375"/>
          </a:xfrm>
          <a:prstGeom prst="rect">
            <a:avLst/>
          </a:prstGeom>
          <a:noFill/>
          <a:ln w="9525">
            <a:noFill/>
          </a:ln>
        </p:spPr>
      </p:pic>
      <p:sp>
        <p:nvSpPr>
          <p:cNvPr id="12" name="矩形标注 11"/>
          <p:cNvSpPr/>
          <p:nvPr/>
        </p:nvSpPr>
        <p:spPr>
          <a:xfrm>
            <a:off x="8897938" y="255588"/>
            <a:ext cx="1898650" cy="963613"/>
          </a:xfrm>
          <a:prstGeom prst="wedgeRectCallout">
            <a:avLst>
              <a:gd name="adj1" fmla="val -21332"/>
              <a:gd name="adj2" fmla="val 6996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zh-CN" altLang="en-US" sz="1860" strike="noStrike" noProof="1" smtClean="0">
                <a:solidFill>
                  <a:srgbClr val="FF0000"/>
                </a:solidFill>
                <a:ea typeface="微软雅黑" panose="020B0503020204020204" pitchFamily="34" charset="-122"/>
                <a:sym typeface="+mn-ea"/>
              </a:rPr>
              <a:t>笔记、摘录、碎片内容直接引用</a:t>
            </a:r>
          </a:p>
        </p:txBody>
      </p:sp>
      <p:sp>
        <p:nvSpPr>
          <p:cNvPr id="11" name="矩形标注 10"/>
          <p:cNvSpPr/>
          <p:nvPr/>
        </p:nvSpPr>
        <p:spPr>
          <a:xfrm>
            <a:off x="1279843" y="3806190"/>
            <a:ext cx="2605088" cy="962025"/>
          </a:xfrm>
          <a:prstGeom prst="wedgeRectCallout">
            <a:avLst>
              <a:gd name="adj1" fmla="val -21332"/>
              <a:gd name="adj2" fmla="val 69969"/>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l" eaLnBrk="1" fontAlgn="base" hangingPunct="1">
              <a:lnSpc>
                <a:spcPct val="100000"/>
              </a:lnSpc>
              <a:spcBef>
                <a:spcPct val="0"/>
              </a:spcBef>
              <a:buFont typeface="Arial" panose="020B0604020202020204" pitchFamily="34" charset="0"/>
              <a:buNone/>
            </a:pPr>
            <a:r>
              <a:rPr lang="zh-CN" altLang="en-US" sz="1860" strike="noStrike" noProof="1" smtClean="0">
                <a:solidFill>
                  <a:srgbClr val="FF0000"/>
                </a:solidFill>
                <a:ea typeface="微软雅黑" panose="020B0503020204020204" pitchFamily="34" charset="-122"/>
                <a:sym typeface="+mn-ea"/>
              </a:rPr>
              <a:t>系统自动添加引用关系，作者双击可修改</a:t>
            </a:r>
          </a:p>
        </p:txBody>
      </p:sp>
      <p:pic>
        <p:nvPicPr>
          <p:cNvPr id="2" name="图片 1"/>
          <p:cNvPicPr>
            <a:picLocks noChangeAspect="1"/>
          </p:cNvPicPr>
          <p:nvPr/>
        </p:nvPicPr>
        <p:blipFill>
          <a:blip r:embed="rId5"/>
          <a:stretch>
            <a:fillRect/>
          </a:stretch>
        </p:blipFill>
        <p:spPr>
          <a:xfrm>
            <a:off x="3562350" y="5354638"/>
            <a:ext cx="5067300" cy="857250"/>
          </a:xfrm>
          <a:prstGeom prst="rect">
            <a:avLst/>
          </a:prstGeom>
          <a:noFill/>
          <a:ln w="9525">
            <a:noFill/>
          </a:ln>
        </p:spPr>
      </p:pic>
      <p:sp>
        <p:nvSpPr>
          <p:cNvPr id="135" name=" 135"/>
          <p:cNvSpPr/>
          <p:nvPr/>
        </p:nvSpPr>
        <p:spPr>
          <a:xfrm rot="5400000">
            <a:off x="5459413" y="4629150"/>
            <a:ext cx="927100" cy="4254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3" name="矩形 3"/>
          <p:cNvSpPr/>
          <p:nvPr/>
        </p:nvSpPr>
        <p:spPr>
          <a:xfrm>
            <a:off x="3562350" y="5354638"/>
            <a:ext cx="5067300" cy="858837"/>
          </a:xfrm>
          <a:prstGeom prst="rect">
            <a:avLst/>
          </a:prstGeom>
          <a:noFill/>
          <a:ln w="25400" cap="flat" cmpd="sng">
            <a:solidFill>
              <a:srgbClr val="FF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15" name="图片 14"/>
          <p:cNvPicPr>
            <a:picLocks noChangeAspect="1"/>
          </p:cNvPicPr>
          <p:nvPr/>
        </p:nvPicPr>
        <p:blipFill>
          <a:blip r:embed="rId6"/>
          <a:stretch>
            <a:fillRect/>
          </a:stretch>
        </p:blipFill>
        <p:spPr>
          <a:xfrm>
            <a:off x="1514475" y="2162810"/>
            <a:ext cx="4011295" cy="389890"/>
          </a:xfrm>
          <a:prstGeom prst="rect">
            <a:avLst/>
          </a:prstGeom>
        </p:spPr>
      </p:pic>
      <p:sp>
        <p:nvSpPr>
          <p:cNvPr id="14" name="矩形 13"/>
          <p:cNvSpPr/>
          <p:nvPr/>
        </p:nvSpPr>
        <p:spPr>
          <a:xfrm>
            <a:off x="1295467" y="2263533"/>
            <a:ext cx="9697077" cy="1474991"/>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lvl="0" algn="ctr" fontAlgn="auto">
              <a:lnSpc>
                <a:spcPct val="150000"/>
              </a:lnSpc>
            </a:pPr>
            <a:r>
              <a:rPr lang="zh-CN" altLang="en-US" sz="2135" b="1" dirty="0">
                <a:solidFill>
                  <a:prstClr val="white"/>
                </a:solidFill>
                <a:latin typeface="微软雅黑" panose="020B0503020204020204" pitchFamily="34" charset="-122"/>
                <a:ea typeface="微软雅黑" panose="020B0503020204020204" pitchFamily="34" charset="-122"/>
                <a:sym typeface="+mn-ea"/>
              </a:rPr>
              <a:t>在线创作解决了富媒体内容采编和多元发布，提供了参考文献、创作素材等的自动化管理</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ntr" presetSubtype="0" fill="hold" grpId="2"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9" presetClass="entr" presetSubtype="0" fill="hold" grpId="3"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135"/>
                                        </p:tgtEl>
                                        <p:attrNameLst>
                                          <p:attrName>style.visibility</p:attrName>
                                        </p:attrNameLst>
                                      </p:cBhvr>
                                      <p:to>
                                        <p:strVal val="visible"/>
                                      </p:to>
                                    </p:set>
                                    <p:anim calcmode="lin" valueType="num">
                                      <p:cBhvr additive="base">
                                        <p:cTn id="39" dur="500" fill="hold"/>
                                        <p:tgtEl>
                                          <p:spTgt spid="135"/>
                                        </p:tgtEl>
                                        <p:attrNameLst>
                                          <p:attrName>ppt_x</p:attrName>
                                        </p:attrNameLst>
                                      </p:cBhvr>
                                      <p:tavLst>
                                        <p:tav tm="0">
                                          <p:val>
                                            <p:strVal val="#ppt_x"/>
                                          </p:val>
                                        </p:tav>
                                        <p:tav tm="100000">
                                          <p:val>
                                            <p:strVal val="#ppt_x"/>
                                          </p:val>
                                        </p:tav>
                                      </p:tavLst>
                                    </p:anim>
                                    <p:anim calcmode="lin" valueType="num">
                                      <p:cBhvr additive="base">
                                        <p:cTn id="40" dur="500" fill="hold"/>
                                        <p:tgtEl>
                                          <p:spTgt spid="135"/>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8" grpId="0" bldLvl="0" animBg="1"/>
      <p:bldP spid="8" grpId="1" bldLvl="0" animBg="1"/>
      <p:bldP spid="12" grpId="2" bldLvl="0" animBg="1"/>
      <p:bldP spid="11" grpId="3" bldLvl="0" animBg="1"/>
      <p:bldP spid="135" grpId="0" bldLvl="0" animBg="1"/>
      <p:bldP spid="13" grpId="0" bldLvl="0" animBg="1"/>
      <p:bldP spid="14"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6204" t="38936" r="-2" b="15726"/>
          <a:stretch>
            <a:fillRect/>
          </a:stretch>
        </p:blipFill>
        <p:spPr>
          <a:xfrm>
            <a:off x="0" y="0"/>
            <a:ext cx="12193200" cy="6858000"/>
          </a:xfrm>
          <a:prstGeom prst="rect">
            <a:avLst/>
          </a:prstGeom>
        </p:spPr>
      </p:pic>
      <p:pic>
        <p:nvPicPr>
          <p:cNvPr id="9" name="图片" descr="C:\Users\lqy8000\Desktop\240566.jpeg240566"/>
          <p:cNvPicPr>
            <a:picLocks noChangeAspect="1"/>
          </p:cNvPicPr>
          <p:nvPr/>
        </p:nvPicPr>
        <p:blipFill rotWithShape="1">
          <a:blip r:embed="rId5"/>
          <a:srcRect/>
          <a:stretch>
            <a:fillRect/>
          </a:stretch>
        </p:blipFill>
        <p:spPr>
          <a:xfrm>
            <a:off x="543619" y="1553210"/>
            <a:ext cx="6679840" cy="3751580"/>
          </a:xfrm>
          <a:prstGeom prst="rect">
            <a:avLst/>
          </a:prstGeom>
          <a:ln w="38100">
            <a:solidFill>
              <a:schemeClr val="bg1"/>
            </a:solidFill>
          </a:ln>
        </p:spPr>
      </p:pic>
      <p:sp>
        <p:nvSpPr>
          <p:cNvPr id="17" name="任意多边形"/>
          <p:cNvSpPr/>
          <p:nvPr/>
        </p:nvSpPr>
        <p:spPr>
          <a:xfrm>
            <a:off x="7767077" y="0"/>
            <a:ext cx="392723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p:cNvSpPr/>
          <p:nvPr/>
        </p:nvSpPr>
        <p:spPr>
          <a:xfrm>
            <a:off x="7767077" y="6426000"/>
            <a:ext cx="3927232" cy="4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
          <p:cNvSpPr/>
          <p:nvPr/>
        </p:nvSpPr>
        <p:spPr>
          <a:xfrm>
            <a:off x="7942851" y="2801459"/>
            <a:ext cx="3575685" cy="1461939"/>
          </a:xfrm>
          <a:prstGeom prst="rect">
            <a:avLst/>
          </a:prstGeom>
          <a:noFill/>
        </p:spPr>
        <p:txBody>
          <a:bodyPr wrap="square" lIns="180000" rIns="90000" rtlCol="0" anchor="ctr">
            <a:spAutoFit/>
          </a:bodyPr>
          <a:lstStyle/>
          <a:p>
            <a:pPr marL="285750" indent="-285750">
              <a:lnSpc>
                <a:spcPct val="150000"/>
              </a:lnSpc>
              <a:spcAft>
                <a:spcPts val="1500"/>
              </a:spcAft>
              <a:buFont typeface="Wingdings" panose="05000000000000000000" pitchFamily="2" charset="2"/>
              <a:buChar char="Ø"/>
            </a:pPr>
            <a:r>
              <a:rPr lang="zh-CN" altLang="en-US" sz="1700" spc="150" dirty="0">
                <a:solidFill>
                  <a:schemeClr val="bg1"/>
                </a:solidFill>
                <a:latin typeface="+mn-ea"/>
              </a:rPr>
              <a:t>研学平台对接期刊官方</a:t>
            </a:r>
            <a:r>
              <a:rPr lang="zh-CN" altLang="en-US" sz="1700" spc="150" dirty="0" smtClean="0">
                <a:solidFill>
                  <a:schemeClr val="bg1"/>
                </a:solidFill>
                <a:latin typeface="+mn-ea"/>
              </a:rPr>
              <a:t>网址</a:t>
            </a:r>
            <a:endParaRPr lang="en-US" altLang="zh-CN" sz="1700" spc="150" dirty="0">
              <a:solidFill>
                <a:schemeClr val="bg1"/>
              </a:solidFill>
              <a:latin typeface="+mn-ea"/>
            </a:endParaRPr>
          </a:p>
          <a:p>
            <a:pPr marL="285750" indent="-285750">
              <a:lnSpc>
                <a:spcPct val="150000"/>
              </a:lnSpc>
              <a:spcAft>
                <a:spcPts val="1500"/>
              </a:spcAft>
              <a:buFont typeface="Wingdings" panose="05000000000000000000" pitchFamily="2" charset="2"/>
              <a:buChar char="Ø"/>
            </a:pPr>
            <a:r>
              <a:rPr lang="zh-CN" altLang="en-US" sz="1700" spc="150" dirty="0">
                <a:solidFill>
                  <a:schemeClr val="bg1"/>
                </a:solidFill>
                <a:latin typeface="+mn-ea"/>
              </a:rPr>
              <a:t>出版物导航查找专业</a:t>
            </a:r>
            <a:r>
              <a:rPr lang="zh-CN" altLang="en-US" sz="1700" spc="150" dirty="0" smtClean="0">
                <a:solidFill>
                  <a:schemeClr val="bg1"/>
                </a:solidFill>
                <a:latin typeface="+mn-ea"/>
              </a:rPr>
              <a:t>领域核心期刊</a:t>
            </a:r>
            <a:endParaRPr lang="zh-CN" altLang="en-US" sz="1700" spc="150" dirty="0">
              <a:solidFill>
                <a:schemeClr val="bg1"/>
              </a:solidFill>
              <a:latin typeface="+mn-ea"/>
            </a:endParaRPr>
          </a:p>
        </p:txBody>
      </p:sp>
      <p:cxnSp>
        <p:nvCxnSpPr>
          <p:cNvPr id="22" name="直接连接符"/>
          <p:cNvCxnSpPr/>
          <p:nvPr/>
        </p:nvCxnSpPr>
        <p:spPr>
          <a:xfrm>
            <a:off x="8098217" y="2132828"/>
            <a:ext cx="32649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
          <p:cNvSpPr/>
          <p:nvPr/>
        </p:nvSpPr>
        <p:spPr>
          <a:xfrm>
            <a:off x="8736671" y="848442"/>
            <a:ext cx="1988045" cy="784830"/>
          </a:xfrm>
          <a:prstGeom prst="rect">
            <a:avLst/>
          </a:prstGeom>
        </p:spPr>
        <p:txBody>
          <a:bodyPr wrap="none">
            <a:spAutoFit/>
          </a:bodyPr>
          <a:lstStyle/>
          <a:p>
            <a:pPr algn="ctr"/>
            <a:r>
              <a:rPr lang="en-US" altLang="zh-CN" sz="4500" b="1" spc="250" dirty="0" smtClean="0">
                <a:solidFill>
                  <a:schemeClr val="bg1"/>
                </a:solidFill>
              </a:rPr>
              <a:t>4.</a:t>
            </a:r>
            <a:r>
              <a:rPr lang="zh-CN" altLang="en-US" sz="4500" b="1" spc="250" dirty="0" smtClean="0">
                <a:solidFill>
                  <a:schemeClr val="bg1"/>
                </a:solidFill>
              </a:rPr>
              <a:t>投稿</a:t>
            </a:r>
            <a:endParaRPr lang="zh-CN" altLang="en-US" sz="4500" b="1" spc="25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p:cNvSpPr>
            <a:spLocks noGrp="1"/>
          </p:cNvSpPr>
          <p:nvPr>
            <p:ph type="body" sz="quarter" idx="10"/>
          </p:nvPr>
        </p:nvSpPr>
        <p:spPr>
          <a:xfrm>
            <a:off x="1001396" y="262867"/>
            <a:ext cx="8859666" cy="461665"/>
          </a:xfrm>
        </p:spPr>
        <p:txBody>
          <a:bodyPr/>
          <a:lstStyle/>
          <a:p>
            <a:r>
              <a:rPr lang="en-US" altLang="zh-CN" sz="2400" dirty="0" smtClean="0"/>
              <a:t>1.1</a:t>
            </a:r>
            <a:r>
              <a:rPr lang="zh-CN" altLang="en-US" sz="2400" dirty="0" smtClean="0"/>
              <a:t>从现实应用中选题</a:t>
            </a:r>
            <a:endParaRPr lang="zh-CN" altLang="en-US" sz="2400" dirty="0"/>
          </a:p>
        </p:txBody>
      </p:sp>
      <p:pic>
        <p:nvPicPr>
          <p:cNvPr id="2" name="图片 1"/>
          <p:cNvPicPr>
            <a:picLocks noChangeAspect="1"/>
          </p:cNvPicPr>
          <p:nvPr/>
        </p:nvPicPr>
        <p:blipFill>
          <a:blip r:embed="rId3"/>
          <a:srcRect b="12512"/>
          <a:stretch>
            <a:fillRect/>
          </a:stretch>
        </p:blipFill>
        <p:spPr>
          <a:xfrm>
            <a:off x="1001395" y="913765"/>
            <a:ext cx="10436225" cy="5864225"/>
          </a:xfrm>
          <a:prstGeom prst="rect">
            <a:avLst/>
          </a:prstGeom>
        </p:spPr>
      </p:pic>
      <p:sp>
        <p:nvSpPr>
          <p:cNvPr id="4" name="矩形 3"/>
          <p:cNvSpPr/>
          <p:nvPr/>
        </p:nvSpPr>
        <p:spPr>
          <a:xfrm>
            <a:off x="2033270" y="1772285"/>
            <a:ext cx="7647305" cy="579120"/>
          </a:xfrm>
          <a:prstGeom prst="rect">
            <a:avLst/>
          </a:prstGeom>
          <a:noFill/>
          <a:ln w="25400">
            <a:solidFill>
              <a:srgbClr val="D9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utoShape 3"/>
          <p:cNvSpPr/>
          <p:nvPr/>
        </p:nvSpPr>
        <p:spPr>
          <a:xfrm>
            <a:off x="3015615" y="2599055"/>
            <a:ext cx="6114938" cy="920750"/>
          </a:xfrm>
          <a:prstGeom prst="wedgeRoundRectCallout">
            <a:avLst>
              <a:gd name="adj1" fmla="val -22200"/>
              <a:gd name="adj2" fmla="val -60662"/>
              <a:gd name="adj3" fmla="val 16667"/>
            </a:avLst>
          </a:prstGeom>
          <a:solidFill>
            <a:srgbClr val="C92A0D">
              <a:alpha val="92998"/>
            </a:srgbClr>
          </a:solidFill>
          <a:ln w="9525">
            <a:noFill/>
          </a:ln>
        </p:spPr>
        <p:txBody>
          <a:bodyPr wrap="none" lIns="36195" tIns="71755" rIns="36195" bIns="71755" anchor="ctr"/>
          <a:lstStyle/>
          <a:p>
            <a:pPr algn="l" defTabSz="914400" eaLnBrk="0" hangingPunct="0">
              <a:lnSpc>
                <a:spcPct val="150000"/>
              </a:lnSpc>
              <a:buFont typeface="Arial" panose="020B0604020202020204" pitchFamily="34" charset="0"/>
              <a:buNone/>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想要全面了解“</a:t>
            </a:r>
            <a:r>
              <a:rPr lang="zh-CN"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人工智能</a:t>
            </a: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”，掌握其历史、发展及现状，则要检索</a:t>
            </a:r>
          </a:p>
          <a:p>
            <a:pPr algn="l" defTabSz="914400" eaLnBrk="0" hangingPunct="0">
              <a:lnSpc>
                <a:spcPct val="150000"/>
              </a:lnSpc>
              <a:buFont typeface="Arial" panose="020B0604020202020204" pitchFamily="34" charset="0"/>
              <a:buNone/>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详尽、全面、系统的文献信息。</a:t>
            </a: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4.1 </a:t>
            </a:r>
            <a:r>
              <a:rPr lang="zh-CN" altLang="en-US" sz="2400" dirty="0" smtClean="0"/>
              <a:t>研学平台对接期刊官方网址，方便快捷</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0" y="1213435"/>
            <a:ext cx="11660517" cy="5324236"/>
          </a:xfrm>
          <a:prstGeom prst="rect">
            <a:avLst/>
          </a:prstGeom>
        </p:spPr>
      </p:pic>
      <p:sp>
        <p:nvSpPr>
          <p:cNvPr id="4" name="TextBox 3"/>
          <p:cNvSpPr txBox="1"/>
          <p:nvPr/>
        </p:nvSpPr>
        <p:spPr>
          <a:xfrm>
            <a:off x="3071365" y="2985247"/>
            <a:ext cx="2123658" cy="3552424"/>
          </a:xfrm>
          <a:prstGeom prst="rect">
            <a:avLst/>
          </a:prstGeom>
          <a:noFill/>
          <a:ln w="38100">
            <a:solidFill>
              <a:srgbClr val="D70000"/>
            </a:solidFill>
          </a:ln>
        </p:spPr>
        <p:txBody>
          <a:bodyPr vert="eaVert" wrap="square" rtlCol="0">
            <a:spAutoFit/>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rcRect l="3610" r="1201"/>
          <a:stretch>
            <a:fillRect/>
          </a:stretch>
        </p:blipFill>
        <p:spPr>
          <a:xfrm>
            <a:off x="522605" y="1660525"/>
            <a:ext cx="11130280" cy="2065020"/>
          </a:xfrm>
          <a:prstGeom prst="rect">
            <a:avLst/>
          </a:prstGeom>
        </p:spPr>
      </p:pic>
      <p:sp>
        <p:nvSpPr>
          <p:cNvPr id="3" name="文本占位符 2"/>
          <p:cNvSpPr>
            <a:spLocks noGrp="1"/>
          </p:cNvSpPr>
          <p:nvPr>
            <p:ph type="body" sz="quarter" idx="10"/>
          </p:nvPr>
        </p:nvSpPr>
        <p:spPr>
          <a:xfrm>
            <a:off x="1231562" y="262867"/>
            <a:ext cx="8629499" cy="461665"/>
          </a:xfrm>
        </p:spPr>
        <p:txBody>
          <a:bodyPr/>
          <a:lstStyle/>
          <a:p>
            <a:r>
              <a:rPr lang="en-US" altLang="zh-CN" sz="2400" dirty="0" smtClean="0"/>
              <a:t>4.2 </a:t>
            </a:r>
            <a:r>
              <a:rPr lang="zh-CN" altLang="en-US" sz="2400" dirty="0" smtClean="0"/>
              <a:t>出版物导航查找专业领域期刊</a:t>
            </a:r>
            <a:endParaRPr lang="zh-CN" altLang="en-US" sz="2400"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33" y="1129627"/>
            <a:ext cx="11123802" cy="5491852"/>
          </a:xfrm>
          <a:prstGeom prst="rect">
            <a:avLst/>
          </a:prstGeom>
        </p:spPr>
      </p:pic>
      <p:sp>
        <p:nvSpPr>
          <p:cNvPr id="5" name="圆角矩形标注 4"/>
          <p:cNvSpPr/>
          <p:nvPr/>
        </p:nvSpPr>
        <p:spPr>
          <a:xfrm>
            <a:off x="6118527" y="3875553"/>
            <a:ext cx="5687991" cy="1156447"/>
          </a:xfrm>
          <a:prstGeom prst="wedgeRoundRectCallout">
            <a:avLst>
              <a:gd name="adj1" fmla="val -44463"/>
              <a:gd name="adj2" fmla="val 74214"/>
              <a:gd name="adj3" fmla="val 16667"/>
            </a:avLst>
          </a:prstGeom>
          <a:solidFill>
            <a:srgbClr val="C92A0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50000"/>
              </a:lnSpc>
              <a:spcBef>
                <a:spcPct val="0"/>
              </a:spcBef>
            </a:pP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通过“学科导航”选择不同专辑学科，查看本学科下</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重点期刊</a:t>
            </a: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a:t>
            </a:r>
          </a:p>
          <a:p>
            <a:pPr lvl="0" fontAlgn="base">
              <a:lnSpc>
                <a:spcPct val="150000"/>
              </a:lnSpc>
              <a:spcBef>
                <a:spcPct val="0"/>
              </a:spcBef>
            </a:pPr>
            <a:r>
              <a:rPr lang="zh-CN" altLang="en-US" sz="1400" b="1" spc="100" noProof="1">
                <a:solidFill>
                  <a:schemeClr val="bg1"/>
                </a:solidFill>
                <a:latin typeface="微软雅黑" panose="020B0503020204020204" pitchFamily="34" charset="-122"/>
                <a:ea typeface="微软雅黑" panose="020B0503020204020204" pitchFamily="34" charset="-122"/>
                <a:sym typeface="Verdana" panose="020B0604030504040204" pitchFamily="34" charset="0"/>
              </a:rPr>
              <a:t>寻找关注学科核心期刊、把握核心领域研究动向，为论文发表找到渠道</a:t>
            </a:r>
            <a:r>
              <a:rPr lang="zh-CN" altLang="en-US" sz="1400" b="1" spc="100" noProof="1" smtClean="0">
                <a:solidFill>
                  <a:schemeClr val="bg1"/>
                </a:solidFill>
                <a:latin typeface="微软雅黑" panose="020B0503020204020204" pitchFamily="34" charset="-122"/>
                <a:ea typeface="微软雅黑" panose="020B0503020204020204" pitchFamily="34" charset="-122"/>
                <a:sym typeface="Verdana" panose="020B0604030504040204" pitchFamily="34" charset="0"/>
              </a:rPr>
              <a:t>。</a:t>
            </a:r>
            <a:endParaRPr lang="zh-CN" altLang="en-US" sz="1400" b="1" strike="noStrike" spc="100" noProof="1">
              <a:solidFill>
                <a:schemeClr val="bg1"/>
              </a:solidFill>
              <a:uFillTx/>
              <a:latin typeface="微软雅黑" panose="020B0503020204020204" pitchFamily="34" charset="-122"/>
              <a:ea typeface="微软雅黑" panose="020B0503020204020204" pitchFamily="34" charset="-122"/>
              <a:sym typeface="Verdana" panose="020B0604030504040204" pitchFamily="34" charset="0"/>
            </a:endParaRPr>
          </a:p>
        </p:txBody>
      </p:sp>
      <p:sp>
        <p:nvSpPr>
          <p:cNvPr id="4" name="TextBox 3"/>
          <p:cNvSpPr txBox="1"/>
          <p:nvPr/>
        </p:nvSpPr>
        <p:spPr>
          <a:xfrm>
            <a:off x="2783541" y="2649071"/>
            <a:ext cx="6178981" cy="369332"/>
          </a:xfrm>
          <a:prstGeom prst="rect">
            <a:avLst/>
          </a:prstGeom>
          <a:noFill/>
          <a:ln w="38100">
            <a:solidFill>
              <a:srgbClr val="D70000"/>
            </a:solidFill>
          </a:ln>
        </p:spPr>
        <p:txBody>
          <a:bodyPr wrap="square" rtlCol="0">
            <a:spAutoFit/>
          </a:body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231562" y="262867"/>
            <a:ext cx="8629499" cy="461665"/>
          </a:xfrm>
        </p:spPr>
        <p:txBody>
          <a:bodyPr/>
          <a:lstStyle/>
          <a:p>
            <a:r>
              <a:rPr lang="en-US" altLang="zh-CN" sz="2400" dirty="0"/>
              <a:t>4.2 </a:t>
            </a:r>
            <a:r>
              <a:rPr lang="zh-CN" altLang="en-US" sz="2400" dirty="0"/>
              <a:t>出版物导航查找专业</a:t>
            </a:r>
            <a:r>
              <a:rPr lang="zh-CN" altLang="en-US" sz="2400" dirty="0" smtClean="0"/>
              <a:t>领域核心期刊</a:t>
            </a:r>
            <a:endParaRPr lang="zh-CN" altLang="en-US" sz="24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35" y="1129627"/>
            <a:ext cx="11442986" cy="5491852"/>
          </a:xfrm>
          <a:prstGeom prst="rect">
            <a:avLst/>
          </a:prstGeom>
        </p:spPr>
      </p:pic>
      <p:sp>
        <p:nvSpPr>
          <p:cNvPr id="4" name="TextBox 3"/>
          <p:cNvSpPr txBox="1"/>
          <p:nvPr/>
        </p:nvSpPr>
        <p:spPr>
          <a:xfrm>
            <a:off x="9789459" y="1089286"/>
            <a:ext cx="860612" cy="446276"/>
          </a:xfrm>
          <a:prstGeom prst="rect">
            <a:avLst/>
          </a:prstGeom>
          <a:noFill/>
          <a:ln w="38100">
            <a:solidFill>
              <a:srgbClr val="D70000"/>
            </a:solidFill>
          </a:ln>
        </p:spPr>
        <p:txBody>
          <a:bodyPr wrap="square" rtlCol="0">
            <a:spAutoFit/>
          </a:bodyPr>
          <a:lstStyle/>
          <a:p>
            <a:endParaRPr lang="en-US" altLang="zh-CN" sz="1400" dirty="0" smtClean="0"/>
          </a:p>
          <a:p>
            <a:endParaRPr lang="zh-CN" altLang="en-US" sz="9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6204" t="38936" r="-2" b="15726"/>
          <a:stretch>
            <a:fillRect/>
          </a:stretch>
        </p:blipFill>
        <p:spPr>
          <a:xfrm>
            <a:off x="0" y="0"/>
            <a:ext cx="12193200" cy="6858000"/>
          </a:xfrm>
          <a:prstGeom prst="rect">
            <a:avLst/>
          </a:prstGeom>
        </p:spPr>
      </p:pic>
      <p:pic>
        <p:nvPicPr>
          <p:cNvPr id="9" name="图片" descr="C:\Users\lqy8000\Desktop\240566.jpeg240566"/>
          <p:cNvPicPr>
            <a:picLocks noChangeAspect="1"/>
          </p:cNvPicPr>
          <p:nvPr/>
        </p:nvPicPr>
        <p:blipFill rotWithShape="1">
          <a:blip r:embed="rId5"/>
          <a:srcRect/>
          <a:stretch>
            <a:fillRect/>
          </a:stretch>
        </p:blipFill>
        <p:spPr>
          <a:xfrm>
            <a:off x="543619" y="1553210"/>
            <a:ext cx="6679840" cy="3751580"/>
          </a:xfrm>
          <a:prstGeom prst="rect">
            <a:avLst/>
          </a:prstGeom>
          <a:ln w="38100">
            <a:solidFill>
              <a:schemeClr val="bg1"/>
            </a:solidFill>
          </a:ln>
        </p:spPr>
      </p:pic>
      <p:sp>
        <p:nvSpPr>
          <p:cNvPr id="17" name="任意多边形"/>
          <p:cNvSpPr/>
          <p:nvPr/>
        </p:nvSpPr>
        <p:spPr>
          <a:xfrm>
            <a:off x="7767077" y="0"/>
            <a:ext cx="392723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p:cNvSpPr/>
          <p:nvPr/>
        </p:nvSpPr>
        <p:spPr>
          <a:xfrm>
            <a:off x="7767077" y="6426000"/>
            <a:ext cx="3927232" cy="4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4775" fontAlgn="base">
              <a:lnSpc>
                <a:spcPct val="150000"/>
              </a:lnSpc>
              <a:spcBef>
                <a:spcPct val="0"/>
              </a:spcBef>
              <a:spcAft>
                <a:spcPct val="0"/>
              </a:spcAft>
              <a:defRPr/>
            </a:pPr>
            <a:endParaRPr lang="en-US" sz="170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
          <p:cNvSpPr/>
          <p:nvPr/>
        </p:nvSpPr>
        <p:spPr>
          <a:xfrm>
            <a:off x="7942851" y="2355960"/>
            <a:ext cx="3575685" cy="2245360"/>
          </a:xfrm>
          <a:prstGeom prst="rect">
            <a:avLst/>
          </a:prstGeom>
          <a:noFill/>
        </p:spPr>
        <p:txBody>
          <a:bodyPr wrap="square" lIns="180000" rIns="90000" rtlCol="0" anchor="ctr">
            <a:spAutoFit/>
          </a:bodyPr>
          <a:lstStyle/>
          <a:p>
            <a:pPr marL="285750" indent="-285750">
              <a:lnSpc>
                <a:spcPct val="150000"/>
              </a:lnSpc>
              <a:spcAft>
                <a:spcPts val="1500"/>
              </a:spcAft>
              <a:buFont typeface="Wingdings" panose="05000000000000000000" pitchFamily="2" charset="2"/>
              <a:buChar char="Ø"/>
            </a:pPr>
            <a:r>
              <a:rPr lang="zh-CN" sz="1700" spc="150" dirty="0" smtClean="0">
                <a:solidFill>
                  <a:schemeClr val="bg1"/>
                </a:solidFill>
                <a:latin typeface="+mn-ea"/>
              </a:rPr>
              <a:t>碎片化时间合理利用</a:t>
            </a:r>
          </a:p>
          <a:p>
            <a:pPr marL="285750" indent="-285750">
              <a:lnSpc>
                <a:spcPct val="150000"/>
              </a:lnSpc>
              <a:spcAft>
                <a:spcPts val="1500"/>
              </a:spcAft>
              <a:buFont typeface="Wingdings" panose="05000000000000000000" pitchFamily="2" charset="2"/>
              <a:buChar char="Ø"/>
            </a:pPr>
            <a:r>
              <a:rPr lang="zh-CN" sz="1700" spc="150" dirty="0" smtClean="0">
                <a:solidFill>
                  <a:schemeClr val="bg1"/>
                </a:solidFill>
                <a:latin typeface="+mn-ea"/>
                <a:sym typeface="+mn-ea"/>
              </a:rPr>
              <a:t>提供文献检索、个性化推荐等功能，提供给用户最想获取的文献，实时了解最新科技前沿动态</a:t>
            </a:r>
            <a:endParaRPr lang="zh-CN" sz="1700" spc="150" dirty="0" smtClean="0">
              <a:solidFill>
                <a:schemeClr val="bg1"/>
              </a:solidFill>
              <a:latin typeface="+mn-ea"/>
            </a:endParaRPr>
          </a:p>
        </p:txBody>
      </p:sp>
      <p:cxnSp>
        <p:nvCxnSpPr>
          <p:cNvPr id="22" name="直接连接符"/>
          <p:cNvCxnSpPr/>
          <p:nvPr/>
        </p:nvCxnSpPr>
        <p:spPr>
          <a:xfrm>
            <a:off x="8098217" y="2132828"/>
            <a:ext cx="32649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
          <p:cNvSpPr/>
          <p:nvPr/>
        </p:nvSpPr>
        <p:spPr>
          <a:xfrm>
            <a:off x="7759019" y="848442"/>
            <a:ext cx="3943350" cy="706755"/>
          </a:xfrm>
          <a:prstGeom prst="rect">
            <a:avLst/>
          </a:prstGeom>
        </p:spPr>
        <p:txBody>
          <a:bodyPr wrap="none">
            <a:spAutoFit/>
          </a:bodyPr>
          <a:lstStyle/>
          <a:p>
            <a:pPr algn="ctr"/>
            <a:r>
              <a:rPr lang="en-US" altLang="zh-CN" sz="4000" b="1" spc="250" dirty="0" smtClean="0">
                <a:solidFill>
                  <a:schemeClr val="bg1"/>
                </a:solidFill>
              </a:rPr>
              <a:t>5.</a:t>
            </a:r>
            <a:r>
              <a:rPr lang="zh-CN" altLang="en-US" sz="4000" b="1" spc="250" dirty="0" smtClean="0">
                <a:solidFill>
                  <a:schemeClr val="bg1"/>
                </a:solidFill>
              </a:rPr>
              <a:t>全球学术快报</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p:bldP spid="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31562" y="263512"/>
            <a:ext cx="8629499" cy="460375"/>
          </a:xfrm>
        </p:spPr>
        <p:txBody>
          <a:bodyPr/>
          <a:lstStyle/>
          <a:p>
            <a:r>
              <a:rPr lang="zh-CN" altLang="en-US" sz="2400"/>
              <a:t>全球学术快报</a:t>
            </a:r>
          </a:p>
        </p:txBody>
      </p:sp>
      <p:pic>
        <p:nvPicPr>
          <p:cNvPr id="67590" name="图片 3" descr="火狐截图_2017-03-20T06-35-33.545Z"/>
          <p:cNvPicPr>
            <a:picLocks noChangeAspect="1"/>
          </p:cNvPicPr>
          <p:nvPr/>
        </p:nvPicPr>
        <p:blipFill>
          <a:blip r:embed="rId2"/>
          <a:stretch>
            <a:fillRect/>
          </a:stretch>
        </p:blipFill>
        <p:spPr>
          <a:xfrm>
            <a:off x="687388" y="1489075"/>
            <a:ext cx="7245350" cy="4483100"/>
          </a:xfrm>
          <a:prstGeom prst="rect">
            <a:avLst/>
          </a:prstGeom>
          <a:noFill/>
          <a:ln w="9525">
            <a:noFill/>
          </a:ln>
        </p:spPr>
      </p:pic>
      <p:sp>
        <p:nvSpPr>
          <p:cNvPr id="67592" name="文本框 1"/>
          <p:cNvSpPr txBox="1"/>
          <p:nvPr/>
        </p:nvSpPr>
        <p:spPr>
          <a:xfrm>
            <a:off x="8274050" y="1978025"/>
            <a:ext cx="3255963" cy="3738563"/>
          </a:xfrm>
          <a:prstGeom prst="rect">
            <a:avLst/>
          </a:prstGeom>
          <a:noFill/>
          <a:ln w="9525">
            <a:noFill/>
          </a:ln>
        </p:spPr>
        <p:txBody>
          <a:bodyPr wrap="square" anchor="t">
            <a:spAutoFit/>
          </a:bodyPr>
          <a:lstStyle/>
          <a:p>
            <a:pPr>
              <a:lnSpc>
                <a:spcPct val="150000"/>
              </a:lnSpc>
            </a:pPr>
            <a:r>
              <a:rPr lang="en-US" altLang="zh-CN" sz="2000">
                <a:solidFill>
                  <a:srgbClr val="000000"/>
                </a:solidFill>
                <a:latin typeface="微软雅黑" panose="020B0503020204020204" pitchFamily="34" charset="-122"/>
                <a:ea typeface="微软雅黑" panose="020B0503020204020204" pitchFamily="34" charset="-122"/>
              </a:rPr>
              <a:t>CNKI</a:t>
            </a:r>
            <a:r>
              <a:rPr lang="zh-CN" altLang="en-US" sz="2000">
                <a:solidFill>
                  <a:srgbClr val="000000"/>
                </a:solidFill>
                <a:latin typeface="微软雅黑" panose="020B0503020204020204" pitchFamily="34" charset="-122"/>
                <a:ea typeface="微软雅黑" panose="020B0503020204020204" pitchFamily="34" charset="-122"/>
              </a:rPr>
              <a:t>全球学术快报移动版，是</a:t>
            </a:r>
            <a:r>
              <a:rPr lang="zh-CN" altLang="en-US" sz="2000">
                <a:solidFill>
                  <a:srgbClr val="C00000"/>
                </a:solidFill>
                <a:latin typeface="微软雅黑" panose="020B0503020204020204" pitchFamily="34" charset="-122"/>
                <a:ea typeface="微软雅黑" panose="020B0503020204020204" pitchFamily="34" charset="-122"/>
              </a:rPr>
              <a:t>建立在中国知网总库平台基本功能</a:t>
            </a:r>
            <a:r>
              <a:rPr lang="zh-CN" altLang="en-US" sz="2000">
                <a:solidFill>
                  <a:srgbClr val="000000"/>
                </a:solidFill>
                <a:latin typeface="微软雅黑" panose="020B0503020204020204" pitchFamily="34" charset="-122"/>
                <a:ea typeface="微软雅黑" panose="020B0503020204020204" pitchFamily="34" charset="-122"/>
              </a:rPr>
              <a:t>移动化的基础上，提供文献检索、个性化推荐等功能，提供给用户最想获取的文献，实时了解最新科技前沿动态。</a:t>
            </a:r>
            <a:endParaRPr lang="zh-CN" altLang="en-US">
              <a:solidFill>
                <a:srgbClr val="000000"/>
              </a:solidFill>
              <a:latin typeface="宋体" panose="02010600030101010101" pitchFamily="2" charset="-122"/>
              <a:ea typeface="宋体" panose="02010600030101010101" pitchFamily="2" charset="-122"/>
            </a:endParaRPr>
          </a:p>
          <a:p>
            <a:pPr>
              <a:lnSpc>
                <a:spcPct val="150000"/>
              </a:lnSpc>
            </a:pPr>
            <a:endParaRPr lang="zh-CN" altLang="en-US">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31562" y="263512"/>
            <a:ext cx="8629499" cy="460375"/>
          </a:xfrm>
        </p:spPr>
        <p:txBody>
          <a:bodyPr/>
          <a:lstStyle/>
          <a:p>
            <a:r>
              <a:rPr lang="zh-CN" altLang="en-US" sz="2400"/>
              <a:t>关联机构</a:t>
            </a:r>
          </a:p>
        </p:txBody>
      </p:sp>
      <p:pic>
        <p:nvPicPr>
          <p:cNvPr id="94214" name="图片 1"/>
          <p:cNvPicPr>
            <a:picLocks noChangeAspect="1"/>
          </p:cNvPicPr>
          <p:nvPr/>
        </p:nvPicPr>
        <p:blipFill>
          <a:blip r:embed="rId2"/>
          <a:stretch>
            <a:fillRect/>
          </a:stretch>
        </p:blipFill>
        <p:spPr>
          <a:xfrm>
            <a:off x="1884680" y="1161415"/>
            <a:ext cx="3000375" cy="5338763"/>
          </a:xfrm>
          <a:prstGeom prst="rect">
            <a:avLst/>
          </a:prstGeom>
          <a:noFill/>
          <a:ln w="9525">
            <a:noFill/>
          </a:ln>
        </p:spPr>
      </p:pic>
      <p:sp>
        <p:nvSpPr>
          <p:cNvPr id="7" name="矩形 6"/>
          <p:cNvSpPr/>
          <p:nvPr/>
        </p:nvSpPr>
        <p:spPr>
          <a:xfrm>
            <a:off x="2524760" y="2469515"/>
            <a:ext cx="1778000" cy="3352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6395085" y="1161415"/>
            <a:ext cx="3105785" cy="5338445"/>
          </a:xfrm>
          <a:prstGeom prst="rect">
            <a:avLst/>
          </a:prstGeom>
        </p:spPr>
      </p:pic>
      <p:sp>
        <p:nvSpPr>
          <p:cNvPr id="4" name="矩形 3"/>
          <p:cNvSpPr/>
          <p:nvPr/>
        </p:nvSpPr>
        <p:spPr>
          <a:xfrm>
            <a:off x="6240780" y="2553970"/>
            <a:ext cx="3260725" cy="60071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31562" y="263512"/>
            <a:ext cx="8629499" cy="460375"/>
          </a:xfrm>
        </p:spPr>
        <p:txBody>
          <a:bodyPr/>
          <a:lstStyle/>
          <a:p>
            <a:r>
              <a:rPr lang="zh-CN" altLang="en-US" sz="2400"/>
              <a:t>首页</a:t>
            </a:r>
          </a:p>
        </p:txBody>
      </p:sp>
      <p:grpSp>
        <p:nvGrpSpPr>
          <p:cNvPr id="81922" name="组合 16"/>
          <p:cNvGrpSpPr/>
          <p:nvPr/>
        </p:nvGrpSpPr>
        <p:grpSpPr>
          <a:xfrm>
            <a:off x="5848350" y="-93662"/>
            <a:ext cx="3932238" cy="7137400"/>
            <a:chOff x="9368" y="-267"/>
            <a:chExt cx="6192" cy="11240"/>
          </a:xfrm>
        </p:grpSpPr>
        <p:pic>
          <p:nvPicPr>
            <p:cNvPr id="81923" name="图片 6" descr="phone"/>
            <p:cNvPicPr>
              <a:picLocks noChangeAspect="1"/>
            </p:cNvPicPr>
            <p:nvPr/>
          </p:nvPicPr>
          <p:blipFill>
            <a:blip r:embed="rId2"/>
            <a:stretch>
              <a:fillRect/>
            </a:stretch>
          </p:blipFill>
          <p:spPr>
            <a:xfrm>
              <a:off x="9368" y="-267"/>
              <a:ext cx="6192" cy="11240"/>
            </a:xfrm>
            <a:prstGeom prst="rect">
              <a:avLst/>
            </a:prstGeom>
            <a:noFill/>
            <a:ln w="9525">
              <a:noFill/>
            </a:ln>
          </p:spPr>
        </p:pic>
        <p:pic>
          <p:nvPicPr>
            <p:cNvPr id="81924" name="图片 1"/>
            <p:cNvPicPr>
              <a:picLocks noChangeAspect="1"/>
            </p:cNvPicPr>
            <p:nvPr/>
          </p:nvPicPr>
          <p:blipFill>
            <a:blip r:embed="rId3"/>
            <a:stretch>
              <a:fillRect/>
            </a:stretch>
          </p:blipFill>
          <p:spPr>
            <a:xfrm>
              <a:off x="9922" y="1349"/>
              <a:ext cx="4976" cy="8054"/>
            </a:xfrm>
            <a:prstGeom prst="rect">
              <a:avLst/>
            </a:prstGeom>
            <a:noFill/>
            <a:ln w="9525">
              <a:noFill/>
            </a:ln>
          </p:spPr>
        </p:pic>
      </p:grpSp>
      <p:sp>
        <p:nvSpPr>
          <p:cNvPr id="56" name="内容占位符 52"/>
          <p:cNvSpPr>
            <a:spLocks noGrp="1"/>
          </p:cNvSpPr>
          <p:nvPr/>
        </p:nvSpPr>
        <p:spPr>
          <a:xfrm>
            <a:off x="979488" y="1662113"/>
            <a:ext cx="4340225" cy="1830388"/>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1"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defRPr/>
            </a:pPr>
            <a:endParaRPr sz="2520" strike="noStrike" noProof="1">
              <a:latin typeface="微软雅黑" panose="020B0503020204020204" pitchFamily="34" charset="-122"/>
              <a:ea typeface="微软雅黑" panose="020B0503020204020204" pitchFamily="34" charset="-122"/>
              <a:sym typeface="+mn-ea"/>
            </a:endParaRPr>
          </a:p>
          <a:p>
            <a:pPr fontAlgn="base">
              <a:defRPr/>
            </a:pPr>
            <a:endParaRPr sz="2100" strike="noStrike" noProof="1">
              <a:latin typeface="微软雅黑" panose="020B0503020204020204" pitchFamily="34" charset="-122"/>
              <a:ea typeface="微软雅黑" panose="020B0503020204020204" pitchFamily="34" charset="-122"/>
              <a:sym typeface="+mn-ea"/>
            </a:endParaRPr>
          </a:p>
          <a:p>
            <a:pPr fontAlgn="base">
              <a:defRPr/>
            </a:pPr>
            <a:endParaRPr sz="2520" strike="noStrike" noProof="1">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763838" y="1255713"/>
            <a:ext cx="4564062" cy="2433637"/>
            <a:chOff x="4352" y="1858"/>
            <a:chExt cx="7189" cy="3832"/>
          </a:xfrm>
        </p:grpSpPr>
        <p:grpSp>
          <p:nvGrpSpPr>
            <p:cNvPr id="81929" name="组合 23"/>
            <p:cNvGrpSpPr/>
            <p:nvPr/>
          </p:nvGrpSpPr>
          <p:grpSpPr>
            <a:xfrm>
              <a:off x="4352" y="3746"/>
              <a:ext cx="2440" cy="1944"/>
              <a:chOff x="5703" y="705"/>
              <a:chExt cx="2535" cy="2728"/>
            </a:xfrm>
          </p:grpSpPr>
          <p:sp>
            <p:nvSpPr>
              <p:cNvPr id="10" name="椭圆 9"/>
              <p:cNvSpPr/>
              <p:nvPr/>
            </p:nvSpPr>
            <p:spPr>
              <a:xfrm>
                <a:off x="5878" y="705"/>
                <a:ext cx="2188"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260" strike="noStrike" noProof="1">
                  <a:solidFill>
                    <a:srgbClr val="FF0000"/>
                  </a:solidFill>
                  <a:latin typeface="微软雅黑" panose="020B0503020204020204" pitchFamily="34" charset="-122"/>
                  <a:ea typeface="微软雅黑" panose="020B0503020204020204" pitchFamily="34" charset="-122"/>
                </a:endParaRPr>
              </a:p>
            </p:txBody>
          </p:sp>
          <p:sp>
            <p:nvSpPr>
              <p:cNvPr id="26630" name="文本框 21"/>
              <p:cNvSpPr txBox="1">
                <a:spLocks noChangeArrowheads="1"/>
              </p:cNvSpPr>
              <p:nvPr/>
            </p:nvSpPr>
            <p:spPr bwMode="auto">
              <a:xfrm>
                <a:off x="5703" y="1113"/>
                <a:ext cx="2535" cy="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lnSpc>
                    <a:spcPct val="110000"/>
                  </a:lnSpc>
                </a:pPr>
                <a:r>
                  <a:rPr lang="en-US" altLang="zh-CN" sz="2100" strike="noStrike" noProof="1">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CNKI</a:t>
                </a:r>
                <a:r>
                  <a:rPr lang="zh-CN" altLang="en-US" sz="2100" strike="noStrike" noProof="1">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搜索</a:t>
                </a:r>
                <a:endParaRPr lang="zh-CN" altLang="en-US" sz="2100" strike="noStrike" noProof="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fontAlgn="base">
                  <a:lnSpc>
                    <a:spcPct val="110000"/>
                  </a:lnSpc>
                </a:pPr>
                <a:r>
                  <a:rPr lang="zh-CN" altLang="en-US" sz="1470" strike="noStrike" noProof="1">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全球知识发现</a:t>
                </a:r>
                <a:endParaRPr lang="zh-CN" altLang="en-US" sz="1470" strike="noStrike" noProof="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fontAlgn="base">
                  <a:lnSpc>
                    <a:spcPct val="110000"/>
                  </a:lnSpc>
                </a:pPr>
                <a:endParaRPr lang="zh-CN" altLang="en-US" sz="2100" strike="noStrike" noProof="1">
                  <a:solidFill>
                    <a:srgbClr val="FF0000"/>
                  </a:solidFill>
                  <a:latin typeface="微软雅黑" panose="020B0503020204020204" pitchFamily="34" charset="-122"/>
                  <a:ea typeface="微软雅黑" panose="020B0503020204020204" pitchFamily="34" charset="-122"/>
                </a:endParaRPr>
              </a:p>
            </p:txBody>
          </p:sp>
        </p:grpSp>
        <p:cxnSp>
          <p:nvCxnSpPr>
            <p:cNvPr id="4" name="肘形连接符 3"/>
            <p:cNvCxnSpPr/>
            <p:nvPr/>
          </p:nvCxnSpPr>
          <p:spPr>
            <a:xfrm rot="10800000" flipV="1">
              <a:off x="6636" y="2019"/>
              <a:ext cx="4831" cy="2459"/>
            </a:xfrm>
            <a:prstGeom prst="bentConnector3">
              <a:avLst>
                <a:gd name="adj1" fmla="val 0"/>
              </a:avLst>
            </a:prstGeom>
            <a:ln w="15875">
              <a:solidFill>
                <a:srgbClr val="F55156"/>
              </a:solidFill>
            </a:ln>
          </p:spPr>
          <p:style>
            <a:lnRef idx="1">
              <a:schemeClr val="accent1"/>
            </a:lnRef>
            <a:fillRef idx="0">
              <a:schemeClr val="accent1"/>
            </a:fillRef>
            <a:effectRef idx="0">
              <a:schemeClr val="accent1"/>
            </a:effectRef>
            <a:fontRef idx="minor">
              <a:schemeClr val="tx1"/>
            </a:fontRef>
          </p:style>
        </p:cxnSp>
        <p:sp>
          <p:nvSpPr>
            <p:cNvPr id="6" name="同心圆 5"/>
            <p:cNvSpPr/>
            <p:nvPr/>
          </p:nvSpPr>
          <p:spPr>
            <a:xfrm>
              <a:off x="11367" y="1858"/>
              <a:ext cx="175" cy="172"/>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grpSp>
      <p:grpSp>
        <p:nvGrpSpPr>
          <p:cNvPr id="22" name="组合 21"/>
          <p:cNvGrpSpPr/>
          <p:nvPr/>
        </p:nvGrpSpPr>
        <p:grpSpPr>
          <a:xfrm>
            <a:off x="1238250" y="4267200"/>
            <a:ext cx="6218238" cy="1598613"/>
            <a:chOff x="4192" y="7666"/>
            <a:chExt cx="9791" cy="2518"/>
          </a:xfrm>
        </p:grpSpPr>
        <p:sp>
          <p:nvSpPr>
            <p:cNvPr id="29" name="同心圆 28"/>
            <p:cNvSpPr/>
            <p:nvPr/>
          </p:nvSpPr>
          <p:spPr>
            <a:xfrm>
              <a:off x="13808" y="10012"/>
              <a:ext cx="175" cy="172"/>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sp>
          <p:nvSpPr>
            <p:cNvPr id="14" name="椭圆 13"/>
            <p:cNvSpPr/>
            <p:nvPr/>
          </p:nvSpPr>
          <p:spPr>
            <a:xfrm>
              <a:off x="4241" y="7666"/>
              <a:ext cx="1992" cy="1988"/>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70" strike="noStrike" noProof="1">
                <a:solidFill>
                  <a:srgbClr val="179FCD"/>
                </a:solidFill>
                <a:latin typeface="微软雅黑" panose="020B0503020204020204" pitchFamily="34" charset="-122"/>
                <a:ea typeface="微软雅黑" panose="020B0503020204020204" pitchFamily="34" charset="-122"/>
              </a:endParaRPr>
            </a:p>
          </p:txBody>
        </p:sp>
        <p:sp>
          <p:nvSpPr>
            <p:cNvPr id="26640" name="文本框 17"/>
            <p:cNvSpPr txBox="1">
              <a:spLocks noChangeArrowheads="1"/>
            </p:cNvSpPr>
            <p:nvPr/>
          </p:nvSpPr>
          <p:spPr bwMode="auto">
            <a:xfrm>
              <a:off x="4192" y="8158"/>
              <a:ext cx="2140"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r>
                <a:rPr lang="zh-CN" altLang="en-US" sz="1680" strike="noStrike" noProof="1">
                  <a:solidFill>
                    <a:srgbClr val="00B0F0"/>
                  </a:solidFill>
                  <a:latin typeface="微软雅黑" panose="020B0503020204020204" pitchFamily="34" charset="-122"/>
                  <a:ea typeface="微软雅黑" panose="020B0503020204020204" pitchFamily="34" charset="-122"/>
                  <a:cs typeface="+mn-cs"/>
                  <a:sym typeface="宋体" panose="02010600030101010101" pitchFamily="2" charset="-122"/>
                </a:rPr>
                <a:t>个人图书馆</a:t>
              </a:r>
              <a:endParaRPr lang="zh-CN" altLang="en-US" sz="1680" strike="noStrike" noProof="1">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fontAlgn="base"/>
              <a:r>
                <a:rPr lang="zh-CN" altLang="en-US" sz="1260" strike="noStrike" noProof="1">
                  <a:solidFill>
                    <a:srgbClr val="00B0F0"/>
                  </a:solidFill>
                  <a:latin typeface="微软雅黑" panose="020B0503020204020204" pitchFamily="34" charset="-122"/>
                  <a:ea typeface="微软雅黑" panose="020B0503020204020204" pitchFamily="34" charset="-122"/>
                  <a:cs typeface="+mn-cs"/>
                  <a:sym typeface="宋体" panose="02010600030101010101" pitchFamily="2" charset="-122"/>
                </a:rPr>
                <a:t>学科 会议 项目   期刊  学者</a:t>
              </a:r>
              <a:endParaRPr lang="zh-CN" altLang="en-US" sz="1260" strike="noStrike" noProof="1">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36" name="肘形连接符 35"/>
            <p:cNvCxnSpPr/>
            <p:nvPr/>
          </p:nvCxnSpPr>
          <p:spPr>
            <a:xfrm rot="10800000">
              <a:off x="6185" y="8474"/>
              <a:ext cx="7685" cy="1553"/>
            </a:xfrm>
            <a:prstGeom prst="bentConnector3">
              <a:avLst>
                <a:gd name="adj1" fmla="val 143"/>
              </a:avLst>
            </a:prstGeom>
            <a:ln w="15875">
              <a:solidFill>
                <a:srgbClr val="2DD0F6"/>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2597150" y="5041900"/>
            <a:ext cx="5664200" cy="1260475"/>
            <a:chOff x="1826" y="6615"/>
            <a:chExt cx="8920" cy="1986"/>
          </a:xfrm>
        </p:grpSpPr>
        <p:sp>
          <p:nvSpPr>
            <p:cNvPr id="28" name="同心圆 27"/>
            <p:cNvSpPr/>
            <p:nvPr/>
          </p:nvSpPr>
          <p:spPr>
            <a:xfrm>
              <a:off x="10571" y="7765"/>
              <a:ext cx="175" cy="175"/>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sp>
          <p:nvSpPr>
            <p:cNvPr id="13" name="椭圆 12"/>
            <p:cNvSpPr/>
            <p:nvPr/>
          </p:nvSpPr>
          <p:spPr>
            <a:xfrm>
              <a:off x="1826" y="6615"/>
              <a:ext cx="1990" cy="1986"/>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70" strike="noStrike" noProof="1">
                <a:solidFill>
                  <a:srgbClr val="179FCD"/>
                </a:solidFill>
                <a:latin typeface="微软雅黑" panose="020B0503020204020204" pitchFamily="34" charset="-122"/>
                <a:ea typeface="微软雅黑" panose="020B0503020204020204" pitchFamily="34" charset="-122"/>
              </a:endParaRPr>
            </a:p>
          </p:txBody>
        </p:sp>
        <p:sp>
          <p:nvSpPr>
            <p:cNvPr id="26644" name="文本框 16"/>
            <p:cNvSpPr txBox="1">
              <a:spLocks noChangeArrowheads="1"/>
            </p:cNvSpPr>
            <p:nvPr/>
          </p:nvSpPr>
          <p:spPr bwMode="auto">
            <a:xfrm>
              <a:off x="1865" y="7026"/>
              <a:ext cx="2136"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r>
                <a:rPr lang="zh-CN" altLang="en-US" sz="1680" strike="noStrike" noProof="1">
                  <a:solidFill>
                    <a:srgbClr val="1D8D35"/>
                  </a:solidFill>
                  <a:latin typeface="微软雅黑" panose="020B0503020204020204" pitchFamily="34" charset="-122"/>
                  <a:ea typeface="微软雅黑" panose="020B0503020204020204" pitchFamily="34" charset="-122"/>
                  <a:cs typeface="+mn-cs"/>
                </a:rPr>
                <a:t>资料库</a:t>
              </a:r>
              <a:endParaRPr lang="zh-CN" altLang="en-US" sz="1680" strike="noStrike" noProof="1">
                <a:solidFill>
                  <a:srgbClr val="1D8D35"/>
                </a:solidFill>
                <a:latin typeface="微软雅黑" panose="020B0503020204020204" pitchFamily="34" charset="-122"/>
                <a:ea typeface="微软雅黑" panose="020B0503020204020204" pitchFamily="34" charset="-122"/>
              </a:endParaRPr>
            </a:p>
            <a:p>
              <a:pPr algn="ctr" fontAlgn="base"/>
              <a:r>
                <a:rPr lang="zh-CN" altLang="en-US" sz="1400" b="1" strike="noStrike" noProof="1">
                  <a:solidFill>
                    <a:srgbClr val="1D8D35"/>
                  </a:solidFill>
                  <a:latin typeface="微软雅黑" panose="020B0503020204020204" pitchFamily="34" charset="-122"/>
                  <a:ea typeface="微软雅黑" panose="020B0503020204020204" pitchFamily="34" charset="-122"/>
                  <a:cs typeface="+mn-cs"/>
                </a:rPr>
                <a:t>下载文献</a:t>
              </a:r>
              <a:r>
                <a:rPr lang="zh-CN" altLang="en-US" sz="1260" strike="noStrike" noProof="1">
                  <a:solidFill>
                    <a:srgbClr val="1D8D35"/>
                  </a:solidFill>
                  <a:latin typeface="微软雅黑" panose="020B0503020204020204" pitchFamily="34" charset="-122"/>
                  <a:ea typeface="微软雅黑" panose="020B0503020204020204" pitchFamily="34" charset="-122"/>
                  <a:cs typeface="+mn-cs"/>
                </a:rPr>
                <a:t>阅读、管理</a:t>
              </a:r>
              <a:endParaRPr lang="zh-CN" altLang="en-US" sz="1260" strike="noStrike" noProof="1">
                <a:solidFill>
                  <a:srgbClr val="1D8D35"/>
                </a:solidFill>
                <a:latin typeface="微软雅黑" panose="020B0503020204020204" pitchFamily="34" charset="-122"/>
                <a:ea typeface="微软雅黑" panose="020B0503020204020204" pitchFamily="34" charset="-122"/>
              </a:endParaRPr>
            </a:p>
          </p:txBody>
        </p:sp>
        <p:cxnSp>
          <p:nvCxnSpPr>
            <p:cNvPr id="46" name="肘形连接符 45"/>
            <p:cNvCxnSpPr/>
            <p:nvPr/>
          </p:nvCxnSpPr>
          <p:spPr>
            <a:xfrm rot="10800000">
              <a:off x="3746" y="7460"/>
              <a:ext cx="6920" cy="297"/>
            </a:xfrm>
            <a:prstGeom prst="bentConnector3">
              <a:avLst>
                <a:gd name="adj1" fmla="val 0"/>
              </a:avLst>
            </a:prstGeom>
            <a:ln w="15875">
              <a:solidFill>
                <a:srgbClr val="56DE57"/>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4119563" y="5618163"/>
            <a:ext cx="4911725" cy="1262062"/>
            <a:chOff x="6626" y="8728"/>
            <a:chExt cx="7735" cy="1986"/>
          </a:xfrm>
        </p:grpSpPr>
        <p:sp>
          <p:nvSpPr>
            <p:cNvPr id="5" name="同心圆 4"/>
            <p:cNvSpPr/>
            <p:nvPr/>
          </p:nvSpPr>
          <p:spPr>
            <a:xfrm>
              <a:off x="14186" y="8983"/>
              <a:ext cx="175" cy="177"/>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grpSp>
          <p:nvGrpSpPr>
            <p:cNvPr id="81946" name="组合 39"/>
            <p:cNvGrpSpPr/>
            <p:nvPr/>
          </p:nvGrpSpPr>
          <p:grpSpPr>
            <a:xfrm>
              <a:off x="6626" y="8728"/>
              <a:ext cx="2255" cy="1986"/>
              <a:chOff x="9955" y="7488"/>
              <a:chExt cx="2502" cy="2205"/>
            </a:xfrm>
          </p:grpSpPr>
          <p:sp>
            <p:nvSpPr>
              <p:cNvPr id="15" name="椭圆 14"/>
              <p:cNvSpPr/>
              <p:nvPr/>
            </p:nvSpPr>
            <p:spPr>
              <a:xfrm>
                <a:off x="10103" y="7488"/>
                <a:ext cx="2205" cy="2205"/>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70" strike="noStrike" noProof="1">
                  <a:solidFill>
                    <a:srgbClr val="179FCD"/>
                  </a:solidFill>
                  <a:latin typeface="微软雅黑" panose="020B0503020204020204" pitchFamily="34" charset="-122"/>
                  <a:ea typeface="微软雅黑" panose="020B0503020204020204" pitchFamily="34" charset="-122"/>
                </a:endParaRPr>
              </a:p>
            </p:txBody>
          </p:sp>
          <p:sp>
            <p:nvSpPr>
              <p:cNvPr id="26649" name="文本框 18"/>
              <p:cNvSpPr txBox="1">
                <a:spLocks noChangeArrowheads="1"/>
              </p:cNvSpPr>
              <p:nvPr/>
            </p:nvSpPr>
            <p:spPr bwMode="auto">
              <a:xfrm>
                <a:off x="9955" y="7756"/>
                <a:ext cx="25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lnSpc>
                    <a:spcPct val="110000"/>
                  </a:lnSpc>
                </a:pPr>
                <a:r>
                  <a:rPr lang="zh-CN" altLang="en-US" sz="1680" strike="noStrike" noProof="1">
                    <a:solidFill>
                      <a:schemeClr val="accent5"/>
                    </a:solidFill>
                    <a:latin typeface="微软雅黑" panose="020B0503020204020204" pitchFamily="34" charset="-122"/>
                    <a:ea typeface="微软雅黑" panose="020B0503020204020204" pitchFamily="34" charset="-122"/>
                    <a:cs typeface="+mn-cs"/>
                  </a:rPr>
                  <a:t>个人</a:t>
                </a:r>
                <a:r>
                  <a:rPr lang="zh-CN" altLang="en-US" sz="1680" strike="noStrike" noProof="1" smtClean="0">
                    <a:solidFill>
                      <a:schemeClr val="accent5"/>
                    </a:solidFill>
                    <a:latin typeface="微软雅黑" panose="020B0503020204020204" pitchFamily="34" charset="-122"/>
                    <a:ea typeface="微软雅黑" panose="020B0503020204020204" pitchFamily="34" charset="-122"/>
                    <a:cs typeface="+mn-cs"/>
                  </a:rPr>
                  <a:t>管理</a:t>
                </a:r>
                <a:endParaRPr lang="en-US" altLang="zh-CN" sz="1680" strike="noStrike" noProof="1" smtClean="0">
                  <a:solidFill>
                    <a:schemeClr val="accent5"/>
                  </a:solidFill>
                  <a:latin typeface="微软雅黑" panose="020B0503020204020204" pitchFamily="34" charset="-122"/>
                  <a:ea typeface="微软雅黑" panose="020B0503020204020204" pitchFamily="34" charset="-122"/>
                </a:endParaRPr>
              </a:p>
              <a:p>
                <a:pPr algn="ctr" fontAlgn="base">
                  <a:lnSpc>
                    <a:spcPct val="110000"/>
                  </a:lnSpc>
                </a:pPr>
                <a:r>
                  <a:rPr lang="zh-CN" altLang="en-US" sz="1200" strike="noStrike" noProof="1" smtClean="0">
                    <a:solidFill>
                      <a:schemeClr val="accent5"/>
                    </a:solidFill>
                    <a:latin typeface="微软雅黑" panose="020B0503020204020204" pitchFamily="34" charset="-122"/>
                    <a:ea typeface="微软雅黑" panose="020B0503020204020204" pitchFamily="34" charset="-122"/>
                    <a:cs typeface="+mn-cs"/>
                  </a:rPr>
                  <a:t>关联机构、创建成果库、基础设置</a:t>
                </a:r>
                <a:endParaRPr lang="zh-CN" altLang="en-US" sz="1200" strike="noStrike" noProof="1">
                  <a:solidFill>
                    <a:schemeClr val="accent5"/>
                  </a:solidFill>
                  <a:latin typeface="微软雅黑" panose="020B0503020204020204" pitchFamily="34" charset="-122"/>
                  <a:ea typeface="微软雅黑" panose="020B0503020204020204" pitchFamily="34" charset="-122"/>
                </a:endParaRPr>
              </a:p>
              <a:p>
                <a:pPr algn="ctr" fontAlgn="base">
                  <a:lnSpc>
                    <a:spcPct val="110000"/>
                  </a:lnSpc>
                </a:pPr>
                <a:endParaRPr lang="zh-CN" altLang="en-US" sz="1050" strike="noStrike" noProof="1">
                  <a:solidFill>
                    <a:srgbClr val="916613"/>
                  </a:solidFill>
                  <a:latin typeface="微软雅黑" panose="020B0503020204020204" pitchFamily="34" charset="-122"/>
                  <a:ea typeface="微软雅黑" panose="020B0503020204020204" pitchFamily="34" charset="-122"/>
                </a:endParaRPr>
              </a:p>
            </p:txBody>
          </p:sp>
        </p:grpSp>
        <p:cxnSp>
          <p:nvCxnSpPr>
            <p:cNvPr id="47" name="肘形连接符 46"/>
            <p:cNvCxnSpPr>
              <a:stCxn id="5" idx="4"/>
            </p:cNvCxnSpPr>
            <p:nvPr/>
          </p:nvCxnSpPr>
          <p:spPr>
            <a:xfrm rot="5400000">
              <a:off x="11176" y="6651"/>
              <a:ext cx="589" cy="5604"/>
            </a:xfrm>
            <a:prstGeom prst="bentConnector2">
              <a:avLst/>
            </a:prstGeom>
            <a:ln w="15875">
              <a:solidFill>
                <a:srgbClr val="F3BB2B"/>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3930650" y="1174750"/>
            <a:ext cx="2524125" cy="1501775"/>
            <a:chOff x="6189" y="1729"/>
            <a:chExt cx="3975" cy="2365"/>
          </a:xfrm>
        </p:grpSpPr>
        <p:sp>
          <p:nvSpPr>
            <p:cNvPr id="3" name="同心圆 2"/>
            <p:cNvSpPr/>
            <p:nvPr/>
          </p:nvSpPr>
          <p:spPr>
            <a:xfrm>
              <a:off x="9989" y="1729"/>
              <a:ext cx="175" cy="175"/>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grpSp>
          <p:nvGrpSpPr>
            <p:cNvPr id="81952" name="组合 8"/>
            <p:cNvGrpSpPr/>
            <p:nvPr/>
          </p:nvGrpSpPr>
          <p:grpSpPr>
            <a:xfrm>
              <a:off x="6189" y="1817"/>
              <a:ext cx="3799" cy="2277"/>
              <a:chOff x="4142" y="2671"/>
              <a:chExt cx="3620" cy="2490"/>
            </a:xfrm>
          </p:grpSpPr>
          <p:grpSp>
            <p:nvGrpSpPr>
              <p:cNvPr id="81953" name="组合 24"/>
              <p:cNvGrpSpPr/>
              <p:nvPr/>
            </p:nvGrpSpPr>
            <p:grpSpPr>
              <a:xfrm>
                <a:off x="4142" y="3307"/>
                <a:ext cx="1855" cy="1854"/>
                <a:chOff x="3467" y="1625"/>
                <a:chExt cx="2162" cy="2161"/>
              </a:xfrm>
            </p:grpSpPr>
            <p:sp>
              <p:nvSpPr>
                <p:cNvPr id="11" name="椭圆 10"/>
                <p:cNvSpPr/>
                <p:nvPr/>
              </p:nvSpPr>
              <p:spPr>
                <a:xfrm>
                  <a:off x="3467" y="1625"/>
                  <a:ext cx="2162"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80" strike="noStrike" noProof="1">
                    <a:solidFill>
                      <a:srgbClr val="FE8709"/>
                    </a:solidFill>
                    <a:latin typeface="微软雅黑" panose="020B0503020204020204" pitchFamily="34" charset="-122"/>
                    <a:ea typeface="微软雅黑" panose="020B0503020204020204" pitchFamily="34" charset="-122"/>
                  </a:endParaRPr>
                </a:p>
              </p:txBody>
            </p:sp>
            <p:sp>
              <p:nvSpPr>
                <p:cNvPr id="81955" name="文本框 20"/>
                <p:cNvSpPr txBox="1"/>
                <p:nvPr/>
              </p:nvSpPr>
              <p:spPr>
                <a:xfrm>
                  <a:off x="3519" y="2457"/>
                  <a:ext cx="2088" cy="727"/>
                </a:xfrm>
                <a:prstGeom prst="rect">
                  <a:avLst/>
                </a:prstGeom>
                <a:noFill/>
                <a:ln w="9525">
                  <a:noFill/>
                </a:ln>
              </p:spPr>
              <p:txBody>
                <a:bodyPr anchor="t">
                  <a:spAutoFit/>
                </a:bodyPr>
                <a:lstStyle/>
                <a:p>
                  <a:pPr algn="ctr"/>
                  <a:endParaRPr lang="zh-CN" altLang="en-US" sz="2100">
                    <a:latin typeface="Calibri" panose="020F0502020204030204" charset="0"/>
                    <a:ea typeface="宋体" panose="02010600030101010101" pitchFamily="2" charset="-122"/>
                  </a:endParaRPr>
                </a:p>
              </p:txBody>
            </p:sp>
          </p:grpSp>
          <p:cxnSp>
            <p:nvCxnSpPr>
              <p:cNvPr id="42" name="肘形连接符 41"/>
              <p:cNvCxnSpPr>
                <a:stCxn id="3" idx="2"/>
              </p:cNvCxnSpPr>
              <p:nvPr/>
            </p:nvCxnSpPr>
            <p:spPr>
              <a:xfrm rot="10800000" flipV="1">
                <a:off x="5999" y="2671"/>
                <a:ext cx="1763" cy="1577"/>
              </a:xfrm>
              <a:prstGeom prst="bentConnector3">
                <a:avLst>
                  <a:gd name="adj1" fmla="val 49973"/>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26656" name="文本框 2"/>
              <p:cNvSpPr txBox="1">
                <a:spLocks noChangeArrowheads="1"/>
              </p:cNvSpPr>
              <p:nvPr/>
            </p:nvSpPr>
            <p:spPr bwMode="auto">
              <a:xfrm>
                <a:off x="4252" y="3948"/>
                <a:ext cx="169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r>
                  <a:rPr lang="zh-CN" altLang="en-US" sz="1470" strike="noStrike" noProof="1">
                    <a:solidFill>
                      <a:srgbClr val="FE8709"/>
                    </a:solidFill>
                    <a:latin typeface="微软雅黑" panose="020B0503020204020204" pitchFamily="34" charset="-122"/>
                    <a:ea typeface="微软雅黑" panose="020B0503020204020204" pitchFamily="34" charset="-122"/>
                    <a:cs typeface="+mn-cs"/>
                    <a:sym typeface="宋体" panose="02010600030101010101" pitchFamily="2" charset="-122"/>
                  </a:rPr>
                  <a:t>出版物专区</a:t>
                </a:r>
                <a:endParaRPr lang="zh-CN" altLang="en-US" sz="1470" strike="noStrike" noProof="1">
                  <a:latin typeface="Arial" panose="020B0604020202020204" pitchFamily="34" charset="0"/>
                  <a:ea typeface="微软雅黑" panose="020B0503020204020204" pitchFamily="34" charset="-122"/>
                </a:endParaRPr>
              </a:p>
            </p:txBody>
          </p:sp>
        </p:grpSp>
      </p:grpSp>
      <p:grpSp>
        <p:nvGrpSpPr>
          <p:cNvPr id="20" name="组合 19"/>
          <p:cNvGrpSpPr/>
          <p:nvPr/>
        </p:nvGrpSpPr>
        <p:grpSpPr>
          <a:xfrm>
            <a:off x="2391728" y="2622550"/>
            <a:ext cx="5778500" cy="1771015"/>
            <a:chOff x="3766" y="4011"/>
            <a:chExt cx="9100" cy="2787"/>
          </a:xfrm>
        </p:grpSpPr>
        <p:sp>
          <p:nvSpPr>
            <p:cNvPr id="16" name="同心圆 15"/>
            <p:cNvSpPr/>
            <p:nvPr/>
          </p:nvSpPr>
          <p:spPr>
            <a:xfrm>
              <a:off x="12694" y="4011"/>
              <a:ext cx="172" cy="172"/>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100" strike="noStrike" noProof="1">
                <a:solidFill>
                  <a:schemeClr val="tx1"/>
                </a:solidFill>
              </a:endParaRPr>
            </a:p>
          </p:txBody>
        </p:sp>
        <p:grpSp>
          <p:nvGrpSpPr>
            <p:cNvPr id="81960" name="组合 22"/>
            <p:cNvGrpSpPr/>
            <p:nvPr/>
          </p:nvGrpSpPr>
          <p:grpSpPr>
            <a:xfrm>
              <a:off x="3766" y="4110"/>
              <a:ext cx="9014" cy="2688"/>
              <a:chOff x="2467" y="2011"/>
              <a:chExt cx="9321" cy="3904"/>
            </a:xfrm>
          </p:grpSpPr>
          <p:sp>
            <p:nvSpPr>
              <p:cNvPr id="12" name="椭圆 11"/>
              <p:cNvSpPr/>
              <p:nvPr/>
            </p:nvSpPr>
            <p:spPr>
              <a:xfrm>
                <a:off x="2559" y="4306"/>
                <a:ext cx="2531" cy="1609"/>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0000"/>
                  </a:lnSpc>
                </a:pPr>
                <a:endParaRPr lang="zh-CN" altLang="en-US" sz="1470" strike="noStrike" noProof="1">
                  <a:solidFill>
                    <a:srgbClr val="179FCD"/>
                  </a:solidFill>
                  <a:latin typeface="微软雅黑" panose="020B0503020204020204" pitchFamily="34" charset="-122"/>
                  <a:ea typeface="微软雅黑" panose="020B0503020204020204" pitchFamily="34" charset="-122"/>
                </a:endParaRPr>
              </a:p>
            </p:txBody>
          </p:sp>
          <p:sp>
            <p:nvSpPr>
              <p:cNvPr id="26659" name="文本框 19"/>
              <p:cNvSpPr txBox="1">
                <a:spLocks noChangeArrowheads="1"/>
              </p:cNvSpPr>
              <p:nvPr/>
            </p:nvSpPr>
            <p:spPr bwMode="auto">
              <a:xfrm>
                <a:off x="2467" y="4489"/>
                <a:ext cx="271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r>
                  <a:rPr lang="zh-CN" altLang="en-US" sz="1680" strike="noStrike" noProof="1">
                    <a:solidFill>
                      <a:srgbClr val="3085D3"/>
                    </a:solidFill>
                    <a:latin typeface="微软雅黑" panose="020B0503020204020204" pitchFamily="34" charset="-122"/>
                    <a:ea typeface="微软雅黑" panose="020B0503020204020204" pitchFamily="34" charset="-122"/>
                    <a:cs typeface="+mn-cs"/>
                    <a:sym typeface="宋体" panose="02010600030101010101" pitchFamily="2" charset="-122"/>
                  </a:rPr>
                  <a:t>全球学术快报</a:t>
                </a:r>
                <a:endParaRPr lang="zh-CN" altLang="en-US" sz="1680" strike="noStrike" noProof="1">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a:p>
                <a:pPr algn="ctr" fontAlgn="base"/>
                <a:r>
                  <a:rPr lang="zh-CN" altLang="en-US" sz="1260" strike="noStrike" noProof="1" smtClean="0">
                    <a:solidFill>
                      <a:srgbClr val="3085D3"/>
                    </a:solidFill>
                    <a:latin typeface="微软雅黑" panose="020B0503020204020204" pitchFamily="34" charset="-122"/>
                    <a:ea typeface="微软雅黑" panose="020B0503020204020204" pitchFamily="34" charset="-122"/>
                    <a:cs typeface="+mn-cs"/>
                    <a:sym typeface="宋体" panose="02010600030101010101" pitchFamily="2" charset="-122"/>
                  </a:rPr>
                  <a:t>个性、实时推</a:t>
                </a:r>
                <a:r>
                  <a:rPr lang="zh-CN" altLang="en-US" sz="1260" strike="noStrike" noProof="1">
                    <a:solidFill>
                      <a:srgbClr val="3085D3"/>
                    </a:solidFill>
                    <a:latin typeface="微软雅黑" panose="020B0503020204020204" pitchFamily="34" charset="-122"/>
                    <a:ea typeface="微软雅黑" panose="020B0503020204020204" pitchFamily="34" charset="-122"/>
                    <a:cs typeface="+mn-cs"/>
                    <a:sym typeface="宋体" panose="02010600030101010101" pitchFamily="2" charset="-122"/>
                  </a:rPr>
                  <a:t>送</a:t>
                </a:r>
                <a:endParaRPr lang="zh-CN" altLang="en-US" sz="1260" strike="noStrike" noProof="1">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8" name="直接连接符 7"/>
              <p:cNvCxnSpPr/>
              <p:nvPr/>
            </p:nvCxnSpPr>
            <p:spPr>
              <a:xfrm flipH="1">
                <a:off x="5184" y="2011"/>
                <a:ext cx="6604" cy="299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33600" y="966788"/>
            <a:ext cx="309563" cy="300038"/>
          </a:xfrm>
          <a:prstGeom prst="rect">
            <a:avLst/>
          </a:prstGeom>
          <a:noFill/>
        </p:spPr>
        <p:txBody>
          <a:bodyPr wrap="none" rtlCol="0">
            <a:spAutoFit/>
          </a:bodyPr>
          <a:lstStyle/>
          <a:p>
            <a:pPr>
              <a:lnSpc>
                <a:spcPct val="130000"/>
              </a:lnSpc>
            </a:pPr>
            <a:endParaRPr lang="zh-CN" altLang="en-US" sz="1050" noProof="1" smtClean="0">
              <a:latin typeface="Arial" panose="020B0604020202020204" pitchFamily="34" charset="0"/>
              <a:ea typeface="微软雅黑" panose="020B0503020204020204" pitchFamily="34" charset="-122"/>
            </a:endParaRPr>
          </a:p>
        </p:txBody>
      </p:sp>
      <p:sp>
        <p:nvSpPr>
          <p:cNvPr id="91" name="圆角矩形 90"/>
          <p:cNvSpPr/>
          <p:nvPr/>
        </p:nvSpPr>
        <p:spPr>
          <a:xfrm>
            <a:off x="977900" y="1267460"/>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en-US" altLang="zh-CN" sz="2400" strike="noStrike" noProof="1">
                <a:solidFill>
                  <a:schemeClr val="bg1"/>
                </a:solidFill>
                <a:latin typeface="微软雅黑" panose="020B0503020204020204" pitchFamily="34" charset="-122"/>
                <a:ea typeface="微软雅黑" panose="020B0503020204020204" pitchFamily="34" charset="-122"/>
                <a:sym typeface="+mn-ea"/>
              </a:rPr>
              <a:t>  </a:t>
            </a:r>
            <a:r>
              <a:rPr lang="zh-CN" altLang="en-US" sz="2400" strike="noStrike" noProof="1">
                <a:solidFill>
                  <a:schemeClr val="bg1"/>
                </a:solidFill>
                <a:latin typeface="微软雅黑" panose="020B0503020204020204" pitchFamily="34" charset="-122"/>
                <a:ea typeface="微软雅黑" panose="020B0503020204020204" pitchFamily="34" charset="-122"/>
                <a:sym typeface="+mn-ea"/>
              </a:rPr>
              <a:t>检  索</a:t>
            </a:r>
            <a:r>
              <a:rPr lang="zh-CN" altLang="en-US" sz="2100" strike="noStrike" noProof="1">
                <a:solidFill>
                  <a:srgbClr val="2A83D3"/>
                </a:solidFill>
                <a:latin typeface="微软雅黑" panose="020B0503020204020204" pitchFamily="34" charset="-122"/>
                <a:ea typeface="微软雅黑" panose="020B0503020204020204" pitchFamily="34" charset="-122"/>
                <a:sym typeface="+mn-ea"/>
              </a:rPr>
              <a:t> </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83973" name="内容占位符 52"/>
          <p:cNvSpPr>
            <a:spLocks noGrp="1"/>
          </p:cNvSpPr>
          <p:nvPr/>
        </p:nvSpPr>
        <p:spPr>
          <a:xfrm>
            <a:off x="499110" y="2066290"/>
            <a:ext cx="4787265" cy="2501900"/>
          </a:xfrm>
          <a:prstGeom prst="rect">
            <a:avLst/>
          </a:prstGeom>
          <a:noFill/>
          <a:ln w="9525">
            <a:noFill/>
          </a:ln>
        </p:spPr>
        <p:txBody>
          <a:bodyPr anchor="t"/>
          <a:lstStyle/>
          <a:p>
            <a:pPr>
              <a:lnSpc>
                <a:spcPct val="130000"/>
              </a:lnSpc>
            </a:pP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检索主要包括各种资源类型的</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文献检索、高级检索、出版物</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检索。</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pPr>
              <a:lnSpc>
                <a:spcPct val="170000"/>
              </a:lnSpc>
            </a:pPr>
            <a:r>
              <a:rPr lang="en-US" altLang="zh-CN" sz="200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1）检索时系统提供</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关键词自动补全</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历史搜索记录</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和</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近期热词</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供用户参考，提高用户获取资源的速度。</a:t>
            </a:r>
          </a:p>
          <a:p>
            <a:pPr>
              <a:lnSpc>
                <a:spcPct val="170000"/>
              </a:lnSpc>
            </a:pP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     2）文献检索结果默认显示的最新文献、通过提供</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筛选分组</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（主题、发表年度、研究层次、作者、机构、基金）功能您还可以获得更加精准的文献数据。</a:t>
            </a:r>
          </a:p>
        </p:txBody>
      </p:sp>
      <p:sp>
        <p:nvSpPr>
          <p:cNvPr id="56" name="内容占位符 52"/>
          <p:cNvSpPr>
            <a:spLocks noGrp="1"/>
          </p:cNvSpPr>
          <p:nvPr/>
        </p:nvSpPr>
        <p:spPr>
          <a:xfrm>
            <a:off x="2576513" y="2511425"/>
            <a:ext cx="3100388" cy="1306513"/>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1"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None/>
              <a:defRPr/>
            </a:pPr>
            <a:endParaRPr kumimoji="0" lang="zh-CN" altLang="en-US" sz="1800" b="0" i="0" u="none" strike="noStrike" kern="1200" cap="none" spc="0" normalizeH="0" baseline="0" noProof="1">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endParaRPr>
          </a:p>
          <a:p>
            <a:pPr marL="357505" marR="0" lvl="0" indent="-357505"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Char char="m"/>
              <a:defRPr/>
            </a:pPr>
            <a:endParaRPr kumimoji="0" lang="zh-CN" altLang="en-US" sz="1500" b="0" i="0" u="none" strike="noStrike" kern="1200" cap="none" spc="0" normalizeH="0" baseline="0" noProof="1">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endParaRPr>
          </a:p>
          <a:p>
            <a:pPr marL="357505" marR="0" lvl="0" indent="-357505"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Char char="m"/>
              <a:defRPr/>
            </a:pPr>
            <a:endParaRPr kumimoji="0" lang="zh-CN" altLang="en-US" sz="1800" b="0" i="0" u="none" strike="noStrike" kern="1200" cap="none" spc="0" normalizeH="0" baseline="0" noProof="1">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2"/>
          <a:stretch>
            <a:fillRect/>
          </a:stretch>
        </p:blipFill>
        <p:spPr>
          <a:xfrm>
            <a:off x="5573713" y="0"/>
            <a:ext cx="3033712" cy="5129213"/>
          </a:xfrm>
          <a:prstGeom prst="rect">
            <a:avLst/>
          </a:prstGeom>
          <a:noFill/>
          <a:ln w="9525">
            <a:noFill/>
          </a:ln>
        </p:spPr>
      </p:pic>
      <p:pic>
        <p:nvPicPr>
          <p:cNvPr id="5" name="图片 4"/>
          <p:cNvPicPr>
            <a:picLocks noChangeAspect="1"/>
          </p:cNvPicPr>
          <p:nvPr/>
        </p:nvPicPr>
        <p:blipFill>
          <a:blip r:embed="rId3"/>
          <a:stretch>
            <a:fillRect/>
          </a:stretch>
        </p:blipFill>
        <p:spPr>
          <a:xfrm>
            <a:off x="6138863" y="409575"/>
            <a:ext cx="3225800" cy="5273675"/>
          </a:xfrm>
          <a:prstGeom prst="rect">
            <a:avLst/>
          </a:prstGeom>
          <a:noFill/>
          <a:ln w="9525">
            <a:noFill/>
          </a:ln>
        </p:spPr>
      </p:pic>
      <p:pic>
        <p:nvPicPr>
          <p:cNvPr id="6" name="图片 5"/>
          <p:cNvPicPr>
            <a:picLocks noChangeAspect="1"/>
          </p:cNvPicPr>
          <p:nvPr/>
        </p:nvPicPr>
        <p:blipFill>
          <a:blip r:embed="rId4"/>
          <a:stretch>
            <a:fillRect/>
          </a:stretch>
        </p:blipFill>
        <p:spPr>
          <a:xfrm>
            <a:off x="6754813" y="874713"/>
            <a:ext cx="3403600" cy="5108575"/>
          </a:xfrm>
          <a:prstGeom prst="rect">
            <a:avLst/>
          </a:prstGeom>
          <a:noFill/>
          <a:ln w="9525">
            <a:noFill/>
          </a:ln>
        </p:spPr>
      </p:pic>
      <p:pic>
        <p:nvPicPr>
          <p:cNvPr id="7" name="图片 6"/>
          <p:cNvPicPr>
            <a:picLocks noChangeAspect="1"/>
          </p:cNvPicPr>
          <p:nvPr/>
        </p:nvPicPr>
        <p:blipFill>
          <a:blip r:embed="rId5"/>
          <a:stretch>
            <a:fillRect/>
          </a:stretch>
        </p:blipFill>
        <p:spPr>
          <a:xfrm>
            <a:off x="7486650" y="1370013"/>
            <a:ext cx="3205163" cy="5397500"/>
          </a:xfrm>
          <a:prstGeom prst="rect">
            <a:avLst/>
          </a:prstGeom>
          <a:noFill/>
          <a:ln w="9525">
            <a:noFill/>
          </a:ln>
        </p:spPr>
      </p:pic>
      <p:sp>
        <p:nvSpPr>
          <p:cNvPr id="8" name="文本占位符 7"/>
          <p:cNvSpPr>
            <a:spLocks noGrp="1"/>
          </p:cNvSpPr>
          <p:nvPr>
            <p:ph type="body" sz="quarter" idx="10"/>
          </p:nvPr>
        </p:nvSpPr>
        <p:spPr>
          <a:xfrm>
            <a:off x="1231562" y="263512"/>
            <a:ext cx="8629499" cy="460375"/>
          </a:xfrm>
        </p:spPr>
        <p:txBody>
          <a:bodyPr/>
          <a:lstStyle/>
          <a:p>
            <a:r>
              <a:rPr lang="zh-CN" altLang="en-US" sz="2400"/>
              <a:t>主要功能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a:xfrm>
            <a:off x="1231562" y="263512"/>
            <a:ext cx="8629499" cy="460375"/>
          </a:xfrm>
        </p:spPr>
        <p:txBody>
          <a:bodyPr/>
          <a:lstStyle/>
          <a:p>
            <a:r>
              <a:rPr lang="zh-CN" altLang="en-US" sz="2400"/>
              <a:t>主要功能</a:t>
            </a:r>
          </a:p>
        </p:txBody>
      </p:sp>
      <p:sp>
        <p:nvSpPr>
          <p:cNvPr id="91" name="圆角矩形 90"/>
          <p:cNvSpPr/>
          <p:nvPr/>
        </p:nvSpPr>
        <p:spPr>
          <a:xfrm>
            <a:off x="977900" y="1266825"/>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en-US" altLang="zh-CN" sz="2400" strike="noStrike" noProof="1">
                <a:solidFill>
                  <a:schemeClr val="bg1"/>
                </a:solidFill>
                <a:latin typeface="微软雅黑" panose="020B0503020204020204" pitchFamily="34" charset="-122"/>
                <a:ea typeface="微软雅黑" panose="020B0503020204020204" pitchFamily="34" charset="-122"/>
                <a:sym typeface="+mn-ea"/>
              </a:rPr>
              <a:t>  </a:t>
            </a:r>
            <a:r>
              <a:rPr lang="zh-CN" altLang="en-US" sz="2400" strike="noStrike" noProof="1">
                <a:solidFill>
                  <a:schemeClr val="bg1"/>
                </a:solidFill>
                <a:latin typeface="微软雅黑" panose="020B0503020204020204" pitchFamily="34" charset="-122"/>
                <a:ea typeface="微软雅黑" panose="020B0503020204020204" pitchFamily="34" charset="-122"/>
                <a:sym typeface="+mn-ea"/>
              </a:rPr>
              <a:t>阅  读</a:t>
            </a:r>
            <a:r>
              <a:rPr lang="zh-CN" altLang="en-US" sz="2100" strike="noStrike" noProof="1">
                <a:solidFill>
                  <a:srgbClr val="2A83D3"/>
                </a:solidFill>
                <a:latin typeface="微软雅黑" panose="020B0503020204020204" pitchFamily="34" charset="-122"/>
                <a:ea typeface="微软雅黑" panose="020B0503020204020204" pitchFamily="34" charset="-122"/>
                <a:sym typeface="+mn-ea"/>
              </a:rPr>
              <a:t> </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grpSp>
        <p:nvGrpSpPr>
          <p:cNvPr id="86020" name="组合 7"/>
          <p:cNvGrpSpPr/>
          <p:nvPr/>
        </p:nvGrpSpPr>
        <p:grpSpPr>
          <a:xfrm>
            <a:off x="4410075" y="0"/>
            <a:ext cx="3425825" cy="5984875"/>
            <a:chOff x="5622" y="687"/>
            <a:chExt cx="5396" cy="9426"/>
          </a:xfrm>
        </p:grpSpPr>
        <p:pic>
          <p:nvPicPr>
            <p:cNvPr id="86021" name="图片 1"/>
            <p:cNvPicPr>
              <a:picLocks noChangeAspect="1"/>
            </p:cNvPicPr>
            <p:nvPr/>
          </p:nvPicPr>
          <p:blipFill>
            <a:blip r:embed="rId2"/>
            <a:stretch>
              <a:fillRect/>
            </a:stretch>
          </p:blipFill>
          <p:spPr>
            <a:xfrm>
              <a:off x="5622" y="687"/>
              <a:ext cx="5397" cy="9426"/>
            </a:xfrm>
            <a:prstGeom prst="rect">
              <a:avLst/>
            </a:prstGeom>
            <a:noFill/>
            <a:ln w="9525">
              <a:noFill/>
            </a:ln>
          </p:spPr>
        </p:pic>
        <p:sp>
          <p:nvSpPr>
            <p:cNvPr id="3" name="矩形 2"/>
            <p:cNvSpPr/>
            <p:nvPr/>
          </p:nvSpPr>
          <p:spPr>
            <a:xfrm>
              <a:off x="5622" y="4320"/>
              <a:ext cx="5397" cy="2276"/>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9" name="组合 8"/>
          <p:cNvGrpSpPr/>
          <p:nvPr/>
        </p:nvGrpSpPr>
        <p:grpSpPr>
          <a:xfrm>
            <a:off x="5575300" y="587375"/>
            <a:ext cx="3425825" cy="6075363"/>
            <a:chOff x="7507" y="687"/>
            <a:chExt cx="5396" cy="9568"/>
          </a:xfrm>
        </p:grpSpPr>
        <p:pic>
          <p:nvPicPr>
            <p:cNvPr id="86024" name="图片 3"/>
            <p:cNvPicPr>
              <a:picLocks noChangeAspect="1"/>
            </p:cNvPicPr>
            <p:nvPr/>
          </p:nvPicPr>
          <p:blipFill>
            <a:blip r:embed="rId3"/>
            <a:stretch>
              <a:fillRect/>
            </a:stretch>
          </p:blipFill>
          <p:spPr>
            <a:xfrm>
              <a:off x="7507" y="687"/>
              <a:ext cx="5299" cy="9428"/>
            </a:xfrm>
            <a:prstGeom prst="rect">
              <a:avLst/>
            </a:prstGeom>
            <a:noFill/>
            <a:ln w="9525">
              <a:noFill/>
            </a:ln>
          </p:spPr>
        </p:pic>
        <p:sp>
          <p:nvSpPr>
            <p:cNvPr id="5" name="矩形 4"/>
            <p:cNvSpPr/>
            <p:nvPr/>
          </p:nvSpPr>
          <p:spPr>
            <a:xfrm>
              <a:off x="7507" y="9277"/>
              <a:ext cx="5397" cy="97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10" name="组合 9"/>
          <p:cNvGrpSpPr/>
          <p:nvPr/>
        </p:nvGrpSpPr>
        <p:grpSpPr>
          <a:xfrm>
            <a:off x="6934200" y="863600"/>
            <a:ext cx="3427413" cy="5994400"/>
            <a:chOff x="9462" y="687"/>
            <a:chExt cx="5396" cy="9440"/>
          </a:xfrm>
        </p:grpSpPr>
        <p:pic>
          <p:nvPicPr>
            <p:cNvPr id="86027" name="图片 5"/>
            <p:cNvPicPr>
              <a:picLocks noChangeAspect="1"/>
            </p:cNvPicPr>
            <p:nvPr/>
          </p:nvPicPr>
          <p:blipFill>
            <a:blip r:embed="rId4"/>
            <a:stretch>
              <a:fillRect/>
            </a:stretch>
          </p:blipFill>
          <p:spPr>
            <a:xfrm>
              <a:off x="9507" y="687"/>
              <a:ext cx="5307" cy="9441"/>
            </a:xfrm>
            <a:prstGeom prst="rect">
              <a:avLst/>
            </a:prstGeom>
            <a:noFill/>
            <a:ln w="9525">
              <a:noFill/>
            </a:ln>
          </p:spPr>
        </p:pic>
        <p:sp>
          <p:nvSpPr>
            <p:cNvPr id="7" name="矩形 6"/>
            <p:cNvSpPr/>
            <p:nvPr/>
          </p:nvSpPr>
          <p:spPr>
            <a:xfrm>
              <a:off x="9462" y="5994"/>
              <a:ext cx="5397" cy="313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
        <p:nvSpPr>
          <p:cNvPr id="86029" name="文本框 11"/>
          <p:cNvSpPr txBox="1"/>
          <p:nvPr/>
        </p:nvSpPr>
        <p:spPr>
          <a:xfrm>
            <a:off x="354965" y="2081530"/>
            <a:ext cx="3576955" cy="4492625"/>
          </a:xfrm>
          <a:prstGeom prst="rect">
            <a:avLst/>
          </a:prstGeom>
          <a:noFill/>
          <a:ln w="9525">
            <a:noFill/>
          </a:ln>
        </p:spPr>
        <p:txBody>
          <a:bodyPr wrap="square" anchor="t">
            <a:spAutoFit/>
          </a:bodyPr>
          <a:lstStyle/>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点击单篇文献，进入知网节界面，用户可以引用、下载、在线阅读文献。</a:t>
            </a:r>
            <a:endParaRPr lang="zh-CN" altLang="en-US" sz="2000" dirty="0">
              <a:latin typeface="微软雅黑" panose="020B0503020204020204" pitchFamily="34" charset="-122"/>
              <a:ea typeface="微软雅黑" panose="020B0503020204020204" pitchFamily="34" charset="-122"/>
            </a:endParaRPr>
          </a:p>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文献详情页直接阅读，优先下载Epub格式（若存在），进行阅读。</a:t>
            </a:r>
          </a:p>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 提供</a:t>
            </a:r>
            <a:r>
              <a:rPr lang="en-US" altLang="zh-CN"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CAJ</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阅读、</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EPub</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和</a:t>
            </a:r>
            <a:r>
              <a:rPr lang="en-US" altLang="zh-CN"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HTML</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三种阅读方式，资料库中已下载的文献，用户同样可以选择原版（CAJ格式）、EPub和</a:t>
            </a:r>
            <a:r>
              <a:rPr lang="en-US" altLang="zh-CN" sz="2000" dirty="0">
                <a:latin typeface="微软雅黑" panose="020B0503020204020204" pitchFamily="34" charset="-122"/>
                <a:ea typeface="微软雅黑" panose="020B0503020204020204" pitchFamily="34" charset="-122"/>
                <a:sym typeface="宋体" panose="02010600030101010101" pitchFamily="2" charset="-122"/>
              </a:rPr>
              <a:t>HTML</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三种阅读方式。</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图片 1"/>
          <p:cNvPicPr>
            <a:picLocks noChangeAspect="1"/>
          </p:cNvPicPr>
          <p:nvPr/>
        </p:nvPicPr>
        <p:blipFill>
          <a:blip r:embed="rId2"/>
          <a:stretch>
            <a:fillRect/>
          </a:stretch>
        </p:blipFill>
        <p:spPr>
          <a:xfrm>
            <a:off x="4438650" y="881063"/>
            <a:ext cx="3314700" cy="5486400"/>
          </a:xfrm>
          <a:prstGeom prst="rect">
            <a:avLst/>
          </a:prstGeom>
          <a:noFill/>
          <a:ln w="9525">
            <a:noFill/>
          </a:ln>
        </p:spPr>
      </p:pic>
      <p:pic>
        <p:nvPicPr>
          <p:cNvPr id="88068" name="图片 2"/>
          <p:cNvPicPr>
            <a:picLocks noChangeAspect="1"/>
          </p:cNvPicPr>
          <p:nvPr/>
        </p:nvPicPr>
        <p:blipFill>
          <a:blip r:embed="rId3"/>
          <a:stretch>
            <a:fillRect/>
          </a:stretch>
        </p:blipFill>
        <p:spPr>
          <a:xfrm>
            <a:off x="8289925" y="881063"/>
            <a:ext cx="3365500" cy="5486400"/>
          </a:xfrm>
          <a:prstGeom prst="rect">
            <a:avLst/>
          </a:prstGeom>
          <a:noFill/>
          <a:ln w="9525">
            <a:noFill/>
          </a:ln>
        </p:spPr>
      </p:pic>
      <p:pic>
        <p:nvPicPr>
          <p:cNvPr id="88069" name="图片 3"/>
          <p:cNvPicPr>
            <a:picLocks noChangeAspect="1"/>
          </p:cNvPicPr>
          <p:nvPr/>
        </p:nvPicPr>
        <p:blipFill>
          <a:blip r:embed="rId4"/>
          <a:stretch>
            <a:fillRect/>
          </a:stretch>
        </p:blipFill>
        <p:spPr>
          <a:xfrm>
            <a:off x="652463" y="881063"/>
            <a:ext cx="3240087" cy="5486400"/>
          </a:xfrm>
          <a:prstGeom prst="rect">
            <a:avLst/>
          </a:prstGeom>
          <a:noFill/>
          <a:ln w="9525">
            <a:noFill/>
          </a:ln>
        </p:spPr>
      </p:pic>
      <p:sp>
        <p:nvSpPr>
          <p:cNvPr id="88070" name="文本框 4"/>
          <p:cNvSpPr txBox="1"/>
          <p:nvPr/>
        </p:nvSpPr>
        <p:spPr>
          <a:xfrm>
            <a:off x="1311275" y="6470650"/>
            <a:ext cx="1577975" cy="368300"/>
          </a:xfrm>
          <a:prstGeom prst="rect">
            <a:avLst/>
          </a:prstGeom>
          <a:noFill/>
          <a:ln w="9525">
            <a:noFill/>
          </a:ln>
        </p:spPr>
        <p:txBody>
          <a:bodyPr wrap="square" anchor="t">
            <a:spAutoFit/>
          </a:bodyPr>
          <a:lstStyle/>
          <a:p>
            <a:r>
              <a:rPr lang="en-US" altLang="zh-CN" b="1">
                <a:solidFill>
                  <a:srgbClr val="C00000"/>
                </a:solidFill>
                <a:latin typeface="微软雅黑" panose="020B0503020204020204" pitchFamily="34" charset="-122"/>
                <a:ea typeface="微软雅黑" panose="020B0503020204020204" pitchFamily="34" charset="-122"/>
              </a:rPr>
              <a:t>CAJ</a:t>
            </a:r>
            <a:r>
              <a:rPr lang="zh-CN" altLang="en-US" b="1">
                <a:solidFill>
                  <a:srgbClr val="C00000"/>
                </a:solidFill>
                <a:latin typeface="微软雅黑" panose="020B0503020204020204" pitchFamily="34" charset="-122"/>
                <a:ea typeface="微软雅黑" panose="020B0503020204020204" pitchFamily="34" charset="-122"/>
              </a:rPr>
              <a:t>（原版）</a:t>
            </a:r>
          </a:p>
        </p:txBody>
      </p:sp>
      <p:sp>
        <p:nvSpPr>
          <p:cNvPr id="88071" name="文本框 5"/>
          <p:cNvSpPr txBox="1"/>
          <p:nvPr/>
        </p:nvSpPr>
        <p:spPr>
          <a:xfrm>
            <a:off x="5675313" y="6470650"/>
            <a:ext cx="841375" cy="368300"/>
          </a:xfrm>
          <a:prstGeom prst="rect">
            <a:avLst/>
          </a:prstGeom>
          <a:noFill/>
          <a:ln w="9525">
            <a:noFill/>
          </a:ln>
        </p:spPr>
        <p:txBody>
          <a:bodyPr wrap="square" anchor="t">
            <a:spAutoFit/>
          </a:bodyPr>
          <a:lstStyle/>
          <a:p>
            <a:r>
              <a:rPr lang="en-US" altLang="zh-CN" b="1">
                <a:solidFill>
                  <a:srgbClr val="C00000"/>
                </a:solidFill>
                <a:latin typeface="微软雅黑" panose="020B0503020204020204" pitchFamily="34" charset="-122"/>
                <a:ea typeface="微软雅黑" panose="020B0503020204020204" pitchFamily="34" charset="-122"/>
              </a:rPr>
              <a:t>Epub</a:t>
            </a:r>
          </a:p>
        </p:txBody>
      </p:sp>
      <p:sp>
        <p:nvSpPr>
          <p:cNvPr id="88072" name="文本框 6"/>
          <p:cNvSpPr txBox="1"/>
          <p:nvPr/>
        </p:nvSpPr>
        <p:spPr>
          <a:xfrm>
            <a:off x="9509125" y="6470650"/>
            <a:ext cx="928688" cy="368300"/>
          </a:xfrm>
          <a:prstGeom prst="rect">
            <a:avLst/>
          </a:prstGeom>
          <a:noFill/>
          <a:ln w="9525">
            <a:noFill/>
          </a:ln>
        </p:spPr>
        <p:txBody>
          <a:bodyPr wrap="square" anchor="t">
            <a:spAutoFit/>
          </a:bodyPr>
          <a:lstStyle/>
          <a:p>
            <a:r>
              <a:rPr lang="en-US" altLang="zh-CN" b="1">
                <a:solidFill>
                  <a:srgbClr val="C00000"/>
                </a:solidFill>
                <a:latin typeface="微软雅黑" panose="020B0503020204020204" pitchFamily="34" charset="-122"/>
                <a:ea typeface="微软雅黑" panose="020B0503020204020204" pitchFamily="34" charset="-122"/>
              </a:rPr>
              <a:t>HTML</a:t>
            </a:r>
          </a:p>
        </p:txBody>
      </p:sp>
      <p:sp>
        <p:nvSpPr>
          <p:cNvPr id="8" name="文本占位符 7"/>
          <p:cNvSpPr>
            <a:spLocks noGrp="1"/>
          </p:cNvSpPr>
          <p:nvPr>
            <p:ph type="body" sz="quarter" idx="10"/>
          </p:nvPr>
        </p:nvSpPr>
        <p:spPr>
          <a:xfrm>
            <a:off x="1231562" y="263512"/>
            <a:ext cx="8629499" cy="460375"/>
          </a:xfrm>
        </p:spPr>
        <p:txBody>
          <a:bodyPr/>
          <a:lstStyle/>
          <a:p>
            <a:r>
              <a:rPr lang="zh-CN" altLang="en-US" sz="2400"/>
              <a:t>主要功能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62305" y="1105535"/>
            <a:ext cx="11045825" cy="5433060"/>
          </a:xfrm>
          <a:prstGeom prst="rect">
            <a:avLst/>
          </a:prstGeom>
        </p:spPr>
      </p:pic>
      <p:sp>
        <p:nvSpPr>
          <p:cNvPr id="4" name="AutoShape 3"/>
          <p:cNvSpPr/>
          <p:nvPr/>
        </p:nvSpPr>
        <p:spPr>
          <a:xfrm>
            <a:off x="2827020" y="2197735"/>
            <a:ext cx="6039485" cy="905510"/>
          </a:xfrm>
          <a:prstGeom prst="wedgeRoundRectCallout">
            <a:avLst>
              <a:gd name="adj1" fmla="val -22203"/>
              <a:gd name="adj2" fmla="val -72159"/>
              <a:gd name="adj3" fmla="val 16667"/>
            </a:avLst>
          </a:prstGeom>
          <a:solidFill>
            <a:srgbClr val="C92A0D">
              <a:alpha val="92998"/>
            </a:srgbClr>
          </a:solidFill>
          <a:ln w="9525">
            <a:noFill/>
          </a:ln>
        </p:spPr>
        <p:txBody>
          <a:bodyPr wrap="none" lIns="36195" tIns="71755" rIns="36195" bIns="71755" anchor="ctr"/>
          <a:lstStyle/>
          <a:p>
            <a:pPr algn="l" defTabSz="914400" eaLnBrk="0" hangingPunct="0">
              <a:lnSpc>
                <a:spcPct val="150000"/>
              </a:lnSpc>
              <a:buFont typeface="Arial" panose="020B0604020202020204" pitchFamily="34" charset="0"/>
              <a:buNone/>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通过一框式检索类型切换，快速了解有关于“</a:t>
            </a:r>
            <a:r>
              <a:rPr lang="zh-CN"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人工智能</a:t>
            </a: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”不同类型</a:t>
            </a:r>
          </a:p>
          <a:p>
            <a:pPr algn="l" defTabSz="914400" eaLnBrk="0" hangingPunct="0">
              <a:lnSpc>
                <a:spcPct val="150000"/>
              </a:lnSpc>
              <a:buFont typeface="Arial" panose="020B0604020202020204" pitchFamily="34" charset="0"/>
              <a:buNone/>
            </a:pPr>
            <a:r>
              <a:rPr lang="zh-CN" altLang="en-US" sz="1600" b="1" dirty="0">
                <a:solidFill>
                  <a:srgbClr val="FFFFFF"/>
                </a:solidFill>
                <a:latin typeface="微软雅黑" panose="020B0503020204020204" pitchFamily="34" charset="-122"/>
                <a:ea typeface="微软雅黑" panose="020B0503020204020204" pitchFamily="34" charset="-122"/>
                <a:sym typeface="Verdana" panose="020B0604030504040204" pitchFamily="34" charset="0"/>
              </a:rPr>
              <a:t>文献的发表情况；一次检索找到中外文多种类型文献，提高效率</a:t>
            </a: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297" name="矩形 3"/>
          <p:cNvSpPr/>
          <p:nvPr/>
        </p:nvSpPr>
        <p:spPr>
          <a:xfrm>
            <a:off x="2827020" y="1203325"/>
            <a:ext cx="7327900" cy="42227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8" name="标题"/>
          <p:cNvSpPr>
            <a:spLocks noGrp="1"/>
          </p:cNvSpPr>
          <p:nvPr>
            <p:ph type="body" sz="quarter" idx="10"/>
          </p:nvPr>
        </p:nvSpPr>
        <p:spPr>
          <a:xfrm>
            <a:off x="1001396" y="262867"/>
            <a:ext cx="8859666" cy="461665"/>
          </a:xfrm>
        </p:spPr>
        <p:txBody>
          <a:bodyPr/>
          <a:lstStyle/>
          <a:p>
            <a:r>
              <a:rPr lang="en-US" altLang="zh-CN" sz="2400" dirty="0" smtClean="0"/>
              <a:t>1.1</a:t>
            </a:r>
            <a:r>
              <a:rPr lang="zh-CN" altLang="en-US" sz="2400" dirty="0" smtClean="0"/>
              <a:t>从现实应用中选题</a:t>
            </a:r>
            <a:endParaRPr lang="zh-CN" altLang="en-US" sz="2400" dirty="0"/>
          </a:p>
        </p:txBody>
      </p:sp>
      <p:sp>
        <p:nvSpPr>
          <p:cNvPr id="3" name="矩形 3"/>
          <p:cNvSpPr/>
          <p:nvPr/>
        </p:nvSpPr>
        <p:spPr>
          <a:xfrm>
            <a:off x="7598410" y="3453765"/>
            <a:ext cx="1696085" cy="422275"/>
          </a:xfrm>
          <a:prstGeom prst="rect">
            <a:avLst/>
          </a:prstGeom>
          <a:noFill/>
          <a:ln w="25400" cap="flat" cmpd="sng">
            <a:solidFill>
              <a:srgbClr val="D9101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1" nodeType="afterEffect">
                                  <p:stCondLst>
                                    <p:cond delay="0"/>
                                  </p:stCondLst>
                                  <p:childTnLst>
                                    <p:set>
                                      <p:cBhvr>
                                        <p:cTn id="9" dur="1" fill="hold">
                                          <p:stCondLst>
                                            <p:cond delay="0"/>
                                          </p:stCondLst>
                                        </p:cTn>
                                        <p:tgtEl>
                                          <p:spTgt spid="12297"/>
                                        </p:tgtEl>
                                        <p:attrNameLst>
                                          <p:attrName>style.visibility</p:attrName>
                                        </p:attrNameLst>
                                      </p:cBhvr>
                                      <p:to>
                                        <p:strVal val="visible"/>
                                      </p:to>
                                    </p:set>
                                    <p:animEffect transition="in" filter="wipe(down)">
                                      <p:cBhvr>
                                        <p:cTn id="10" dur="500"/>
                                        <p:tgtEl>
                                          <p:spTgt spid="1229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4" fill="hold" grpId="1"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297" grpId="0" animBg="1"/>
      <p:bldP spid="12297" grpId="1" bldLvl="0" animBg="1"/>
      <p:bldP spid="3" grpId="0" animBg="1"/>
      <p:bldP spid="3" grpId="1"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a:xfrm>
            <a:off x="1231562" y="263512"/>
            <a:ext cx="8629499" cy="460375"/>
          </a:xfrm>
        </p:spPr>
        <p:txBody>
          <a:bodyPr/>
          <a:lstStyle/>
          <a:p>
            <a:r>
              <a:rPr lang="zh-CN" altLang="en-US" sz="2400"/>
              <a:t>主要功能</a:t>
            </a:r>
          </a:p>
        </p:txBody>
      </p:sp>
      <p:sp>
        <p:nvSpPr>
          <p:cNvPr id="91" name="圆角矩形 90"/>
          <p:cNvSpPr/>
          <p:nvPr/>
        </p:nvSpPr>
        <p:spPr>
          <a:xfrm>
            <a:off x="977900" y="1266825"/>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en-US" altLang="zh-CN" sz="2400" strike="noStrike" noProof="1">
                <a:solidFill>
                  <a:schemeClr val="bg1"/>
                </a:solidFill>
                <a:latin typeface="微软雅黑" panose="020B0503020204020204" pitchFamily="34" charset="-122"/>
                <a:ea typeface="微软雅黑" panose="020B0503020204020204" pitchFamily="34" charset="-122"/>
                <a:sym typeface="+mn-ea"/>
              </a:rPr>
              <a:t>  </a:t>
            </a:r>
            <a:r>
              <a:rPr lang="zh-CN" altLang="en-US" sz="2400" strike="noStrike" noProof="1">
                <a:solidFill>
                  <a:schemeClr val="bg1"/>
                </a:solidFill>
                <a:latin typeface="微软雅黑" panose="020B0503020204020204" pitchFamily="34" charset="-122"/>
                <a:ea typeface="微软雅黑" panose="020B0503020204020204" pitchFamily="34" charset="-122"/>
                <a:sym typeface="+mn-ea"/>
              </a:rPr>
              <a:t>阅   读</a:t>
            </a:r>
            <a:r>
              <a:rPr lang="zh-CN" altLang="en-US" sz="2100" strike="noStrike" noProof="1">
                <a:solidFill>
                  <a:srgbClr val="2A83D3"/>
                </a:solidFill>
                <a:latin typeface="微软雅黑" panose="020B0503020204020204" pitchFamily="34" charset="-122"/>
                <a:ea typeface="微软雅黑" panose="020B0503020204020204" pitchFamily="34" charset="-122"/>
                <a:sym typeface="+mn-ea"/>
              </a:rPr>
              <a:t> </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89092" name="文本框 1"/>
          <p:cNvSpPr txBox="1"/>
          <p:nvPr/>
        </p:nvSpPr>
        <p:spPr>
          <a:xfrm>
            <a:off x="431800" y="2505075"/>
            <a:ext cx="4200525" cy="2891790"/>
          </a:xfrm>
          <a:prstGeom prst="rect">
            <a:avLst/>
          </a:prstGeom>
          <a:noFill/>
          <a:ln w="9525">
            <a:noFill/>
          </a:ln>
        </p:spPr>
        <p:txBody>
          <a:bodyPr wrap="square" anchor="t">
            <a:spAutoFit/>
          </a:bodyPr>
          <a:lstStyle/>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用户阅读时，可以查看文献的</a:t>
            </a:r>
            <a:r>
              <a:rPr lang="zh-CN" altLang="en-US" sz="2000" b="1" dirty="0">
                <a:solidFill>
                  <a:srgbClr val="C00000"/>
                </a:solidFill>
                <a:latin typeface="微软雅黑" panose="020B0503020204020204" pitchFamily="34" charset="-122"/>
                <a:ea typeface="微软雅黑" panose="020B0503020204020204" pitchFamily="34" charset="-122"/>
              </a:rPr>
              <a:t>目录</a:t>
            </a:r>
            <a:r>
              <a:rPr lang="zh-CN" altLang="en-US" sz="2000" dirty="0">
                <a:latin typeface="微软雅黑" panose="020B0503020204020204" pitchFamily="34" charset="-122"/>
                <a:ea typeface="微软雅黑" panose="020B0503020204020204" pitchFamily="34" charset="-122"/>
              </a:rPr>
              <a:t>、阅读的</a:t>
            </a:r>
            <a:r>
              <a:rPr lang="zh-CN" altLang="en-US" sz="2000" b="1" dirty="0">
                <a:solidFill>
                  <a:srgbClr val="C00000"/>
                </a:solidFill>
                <a:latin typeface="微软雅黑" panose="020B0503020204020204" pitchFamily="34" charset="-122"/>
                <a:ea typeface="微软雅黑" panose="020B0503020204020204" pitchFamily="34" charset="-122"/>
              </a:rPr>
              <a:t>进度</a:t>
            </a:r>
            <a:r>
              <a:rPr lang="zh-CN" altLang="en-US" sz="2000" dirty="0">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显示方式</a:t>
            </a:r>
            <a:r>
              <a:rPr lang="zh-CN" altLang="en-US" sz="2000" dirty="0">
                <a:latin typeface="微软雅黑" panose="020B0503020204020204" pitchFamily="34" charset="-122"/>
                <a:ea typeface="微软雅黑" panose="020B0503020204020204" pitchFamily="34" charset="-122"/>
              </a:rPr>
              <a:t>等。</a:t>
            </a:r>
          </a:p>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通过长按点击等操作，对文献进行</a:t>
            </a:r>
            <a:r>
              <a:rPr lang="zh-CN" altLang="en-US" sz="2000" b="1" dirty="0">
                <a:solidFill>
                  <a:srgbClr val="C00000"/>
                </a:solidFill>
                <a:latin typeface="微软雅黑" panose="020B0503020204020204" pitchFamily="34" charset="-122"/>
                <a:ea typeface="微软雅黑" panose="020B0503020204020204" pitchFamily="34" charset="-122"/>
              </a:rPr>
              <a:t>标注</a:t>
            </a:r>
            <a:r>
              <a:rPr lang="zh-CN" altLang="en-US" sz="2000" dirty="0">
                <a:latin typeface="微软雅黑" panose="020B0503020204020204" pitchFamily="34" charset="-122"/>
                <a:ea typeface="微软雅黑" panose="020B0503020204020204" pitchFamily="34" charset="-122"/>
              </a:rPr>
              <a:t>，界面直观简洁，方便用户在移动端操作。</a:t>
            </a:r>
          </a:p>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标注完成后，标注信息、阅读进度</a:t>
            </a:r>
            <a:r>
              <a:rPr lang="zh-CN" altLang="en-US" sz="2000" b="1" dirty="0">
                <a:solidFill>
                  <a:srgbClr val="C00000"/>
                </a:solidFill>
                <a:latin typeface="微软雅黑" panose="020B0503020204020204" pitchFamily="34" charset="-122"/>
                <a:ea typeface="微软雅黑" panose="020B0503020204020204" pitchFamily="34" charset="-122"/>
              </a:rPr>
              <a:t>自动同步到云端</a:t>
            </a:r>
            <a:r>
              <a:rPr lang="zh-CN" altLang="en-US" sz="2000" dirty="0">
                <a:latin typeface="微软雅黑" panose="020B0503020204020204" pitchFamily="34" charset="-122"/>
                <a:ea typeface="微软雅黑" panose="020B0503020204020204" pitchFamily="34" charset="-122"/>
              </a:rPr>
              <a:t>。</a:t>
            </a:r>
          </a:p>
        </p:txBody>
      </p:sp>
      <p:pic>
        <p:nvPicPr>
          <p:cNvPr id="89093" name="图片 1"/>
          <p:cNvPicPr>
            <a:picLocks noChangeAspect="1"/>
          </p:cNvPicPr>
          <p:nvPr/>
        </p:nvPicPr>
        <p:blipFill>
          <a:blip r:embed="rId2"/>
          <a:stretch>
            <a:fillRect/>
          </a:stretch>
        </p:blipFill>
        <p:spPr>
          <a:xfrm>
            <a:off x="5797550" y="52388"/>
            <a:ext cx="3927475" cy="6753225"/>
          </a:xfrm>
          <a:prstGeom prst="rect">
            <a:avLst/>
          </a:prstGeom>
          <a:noFill/>
          <a:ln w="9525">
            <a:noFill/>
          </a:ln>
        </p:spPr>
      </p:pic>
      <p:sp>
        <p:nvSpPr>
          <p:cNvPr id="5" name="矩形 4"/>
          <p:cNvSpPr/>
          <p:nvPr/>
        </p:nvSpPr>
        <p:spPr>
          <a:xfrm>
            <a:off x="5680075" y="6227763"/>
            <a:ext cx="4194175" cy="5778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77900" y="1266825"/>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en-US" altLang="zh-CN" sz="2100" strike="noStrike" noProof="1">
                <a:solidFill>
                  <a:schemeClr val="bg1"/>
                </a:solidFill>
                <a:latin typeface="微软雅黑" panose="020B0503020204020204" pitchFamily="34" charset="-122"/>
                <a:ea typeface="微软雅黑" panose="020B0503020204020204" pitchFamily="34" charset="-122"/>
                <a:sym typeface="+mn-ea"/>
              </a:rPr>
              <a:t>  </a:t>
            </a:r>
            <a:r>
              <a:rPr lang="zh-CN" altLang="en-US" sz="2400" strike="noStrike" noProof="1">
                <a:solidFill>
                  <a:schemeClr val="bg1"/>
                </a:solidFill>
                <a:latin typeface="微软雅黑" panose="020B0503020204020204" pitchFamily="34" charset="-122"/>
                <a:ea typeface="微软雅黑" panose="020B0503020204020204" pitchFamily="34" charset="-122"/>
                <a:sym typeface="+mn-ea"/>
              </a:rPr>
              <a:t>下 载</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91140" name="文本框 2"/>
          <p:cNvSpPr txBox="1"/>
          <p:nvPr/>
        </p:nvSpPr>
        <p:spPr>
          <a:xfrm>
            <a:off x="323850" y="2379663"/>
            <a:ext cx="3008313" cy="3322955"/>
          </a:xfrm>
          <a:prstGeom prst="rect">
            <a:avLst/>
          </a:prstGeom>
          <a:noFill/>
          <a:ln w="9525">
            <a:noFill/>
          </a:ln>
        </p:spPr>
        <p:txBody>
          <a:bodyPr wrap="square" anchor="t">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在文献的知网节界面我们可以下载文献。</a:t>
            </a:r>
          </a:p>
          <a:p>
            <a:pPr indent="457200">
              <a:lnSpc>
                <a:spcPct val="150000"/>
              </a:lnSpc>
            </a:pPr>
            <a:r>
              <a:rPr lang="zh-CN" altLang="en-US" sz="2000" dirty="0">
                <a:latin typeface="微软雅黑" panose="020B0503020204020204" pitchFamily="34" charset="-122"/>
                <a:ea typeface="微软雅黑" panose="020B0503020204020204" pitchFamily="34" charset="-122"/>
              </a:rPr>
              <a:t>下载之后，</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文献</a:t>
            </a:r>
            <a:r>
              <a:rPr lang="zh-CN" altLang="en-US" sz="2000" dirty="0">
                <a:latin typeface="微软雅黑" panose="020B0503020204020204" pitchFamily="34" charset="-122"/>
                <a:ea typeface="微软雅黑" panose="020B0503020204020204" pitchFamily="34" charset="-122"/>
              </a:rPr>
              <a:t>在</a:t>
            </a:r>
            <a:r>
              <a:rPr lang="zh-CN" altLang="en-US" sz="2000" b="1" dirty="0">
                <a:solidFill>
                  <a:srgbClr val="C00000"/>
                </a:solidFill>
                <a:latin typeface="微软雅黑" panose="020B0503020204020204" pitchFamily="34" charset="-122"/>
                <a:ea typeface="微软雅黑" panose="020B0503020204020204" pitchFamily="34" charset="-122"/>
              </a:rPr>
              <a:t>资料库</a:t>
            </a:r>
            <a:r>
              <a:rPr lang="zh-CN" altLang="en-US" sz="2000" dirty="0">
                <a:latin typeface="微软雅黑" panose="020B0503020204020204" pitchFamily="34" charset="-122"/>
                <a:ea typeface="微软雅黑" panose="020B0503020204020204" pitchFamily="34" charset="-122"/>
              </a:rPr>
              <a:t>中进行统一管理，包括文献下载、分组，删除文献，同步云端文献，查看知网节等。</a:t>
            </a:r>
          </a:p>
        </p:txBody>
      </p:sp>
      <p:grpSp>
        <p:nvGrpSpPr>
          <p:cNvPr id="91141" name="组合 8"/>
          <p:cNvGrpSpPr/>
          <p:nvPr/>
        </p:nvGrpSpPr>
        <p:grpSpPr>
          <a:xfrm>
            <a:off x="3968750" y="188913"/>
            <a:ext cx="3455988" cy="6559550"/>
            <a:chOff x="7507" y="687"/>
            <a:chExt cx="5396" cy="9568"/>
          </a:xfrm>
        </p:grpSpPr>
        <p:pic>
          <p:nvPicPr>
            <p:cNvPr id="91142" name="图片 3"/>
            <p:cNvPicPr>
              <a:picLocks noChangeAspect="1"/>
            </p:cNvPicPr>
            <p:nvPr/>
          </p:nvPicPr>
          <p:blipFill>
            <a:blip r:embed="rId2"/>
            <a:stretch>
              <a:fillRect/>
            </a:stretch>
          </p:blipFill>
          <p:spPr>
            <a:xfrm>
              <a:off x="7507" y="687"/>
              <a:ext cx="5299" cy="9428"/>
            </a:xfrm>
            <a:prstGeom prst="rect">
              <a:avLst/>
            </a:prstGeom>
            <a:noFill/>
            <a:ln w="9525">
              <a:noFill/>
            </a:ln>
          </p:spPr>
        </p:pic>
        <p:sp>
          <p:nvSpPr>
            <p:cNvPr id="5" name="矩形 4"/>
            <p:cNvSpPr/>
            <p:nvPr/>
          </p:nvSpPr>
          <p:spPr>
            <a:xfrm>
              <a:off x="7507" y="9277"/>
              <a:ext cx="5397" cy="97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8" name="组合 7"/>
          <p:cNvGrpSpPr/>
          <p:nvPr/>
        </p:nvGrpSpPr>
        <p:grpSpPr>
          <a:xfrm>
            <a:off x="6359525" y="188913"/>
            <a:ext cx="3632200" cy="6465887"/>
            <a:chOff x="7761" y="309"/>
            <a:chExt cx="5722" cy="10182"/>
          </a:xfrm>
        </p:grpSpPr>
        <p:pic>
          <p:nvPicPr>
            <p:cNvPr id="91145" name="图片 5"/>
            <p:cNvPicPr>
              <a:picLocks noChangeAspect="1"/>
            </p:cNvPicPr>
            <p:nvPr/>
          </p:nvPicPr>
          <p:blipFill>
            <a:blip r:embed="rId3"/>
            <a:stretch>
              <a:fillRect/>
            </a:stretch>
          </p:blipFill>
          <p:spPr>
            <a:xfrm>
              <a:off x="7761" y="309"/>
              <a:ext cx="5723" cy="10182"/>
            </a:xfrm>
            <a:prstGeom prst="rect">
              <a:avLst/>
            </a:prstGeom>
            <a:noFill/>
            <a:ln w="9525">
              <a:noFill/>
            </a:ln>
          </p:spPr>
        </p:pic>
        <p:sp>
          <p:nvSpPr>
            <p:cNvPr id="7" name="矩形 6"/>
            <p:cNvSpPr/>
            <p:nvPr/>
          </p:nvSpPr>
          <p:spPr>
            <a:xfrm>
              <a:off x="10792" y="9654"/>
              <a:ext cx="1126" cy="83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12" name="组合 11"/>
          <p:cNvGrpSpPr/>
          <p:nvPr/>
        </p:nvGrpSpPr>
        <p:grpSpPr>
          <a:xfrm>
            <a:off x="7818438" y="704850"/>
            <a:ext cx="2174875" cy="3344863"/>
            <a:chOff x="12312" y="1110"/>
            <a:chExt cx="3425" cy="5268"/>
          </a:xfrm>
        </p:grpSpPr>
        <p:pic>
          <p:nvPicPr>
            <p:cNvPr id="91148" name="图片 9"/>
            <p:cNvPicPr>
              <a:picLocks noChangeAspect="1"/>
            </p:cNvPicPr>
            <p:nvPr/>
          </p:nvPicPr>
          <p:blipFill>
            <a:blip r:embed="rId4"/>
            <a:stretch>
              <a:fillRect/>
            </a:stretch>
          </p:blipFill>
          <p:spPr>
            <a:xfrm>
              <a:off x="12333" y="1110"/>
              <a:ext cx="3404" cy="5269"/>
            </a:xfrm>
            <a:prstGeom prst="rect">
              <a:avLst/>
            </a:prstGeom>
            <a:noFill/>
            <a:ln w="9525">
              <a:noFill/>
            </a:ln>
          </p:spPr>
        </p:pic>
        <p:sp>
          <p:nvSpPr>
            <p:cNvPr id="11" name="矩形 10"/>
            <p:cNvSpPr/>
            <p:nvPr/>
          </p:nvSpPr>
          <p:spPr>
            <a:xfrm>
              <a:off x="12312" y="1110"/>
              <a:ext cx="3424" cy="526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
        <p:nvSpPr>
          <p:cNvPr id="4" name="文本占位符 3"/>
          <p:cNvSpPr>
            <a:spLocks noGrp="1"/>
          </p:cNvSpPr>
          <p:nvPr>
            <p:ph type="body" sz="quarter" idx="10"/>
          </p:nvPr>
        </p:nvSpPr>
        <p:spPr>
          <a:xfrm>
            <a:off x="1231562" y="263512"/>
            <a:ext cx="8629499" cy="460375"/>
          </a:xfrm>
        </p:spPr>
        <p:txBody>
          <a:bodyPr/>
          <a:lstStyle/>
          <a:p>
            <a:r>
              <a:rPr lang="zh-CN" altLang="en-US" sz="2400"/>
              <a:t>主要功能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圆角矩形 90"/>
          <p:cNvSpPr/>
          <p:nvPr/>
        </p:nvSpPr>
        <p:spPr>
          <a:xfrm>
            <a:off x="963295" y="1266825"/>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en-US" altLang="zh-CN" sz="2400" strike="noStrike" noProof="1">
                <a:solidFill>
                  <a:schemeClr val="bg1"/>
                </a:solidFill>
                <a:latin typeface="微软雅黑" panose="020B0503020204020204" pitchFamily="34" charset="-122"/>
                <a:ea typeface="微软雅黑" panose="020B0503020204020204" pitchFamily="34" charset="-122"/>
                <a:sym typeface="+mn-ea"/>
              </a:rPr>
              <a:t>  </a:t>
            </a:r>
            <a:r>
              <a:rPr lang="zh-CN" altLang="en-US" sz="2400" strike="noStrike" noProof="1">
                <a:solidFill>
                  <a:schemeClr val="bg1"/>
                </a:solidFill>
                <a:latin typeface="微软雅黑" panose="020B0503020204020204" pitchFamily="34" charset="-122"/>
                <a:ea typeface="微软雅黑" panose="020B0503020204020204" pitchFamily="34" charset="-122"/>
                <a:sym typeface="+mn-ea"/>
              </a:rPr>
              <a:t>定 制</a:t>
            </a:r>
            <a:r>
              <a:rPr lang="zh-CN" altLang="en-US" sz="2100" strike="noStrike" noProof="1">
                <a:solidFill>
                  <a:srgbClr val="2A83D3"/>
                </a:solidFill>
                <a:latin typeface="微软雅黑" panose="020B0503020204020204" pitchFamily="34" charset="-122"/>
                <a:ea typeface="微软雅黑" panose="020B0503020204020204" pitchFamily="34" charset="-122"/>
                <a:sym typeface="+mn-ea"/>
              </a:rPr>
              <a:t> </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92164" name="文本框 1"/>
          <p:cNvSpPr txBox="1"/>
          <p:nvPr/>
        </p:nvSpPr>
        <p:spPr>
          <a:xfrm>
            <a:off x="581343" y="2479358"/>
            <a:ext cx="3086100" cy="2091690"/>
          </a:xfrm>
          <a:prstGeom prst="rect">
            <a:avLst/>
          </a:prstGeom>
          <a:noFill/>
          <a:ln w="9525">
            <a:noFill/>
          </a:ln>
        </p:spPr>
        <p:txBody>
          <a:bodyPr wrap="square" anchor="t">
            <a:spAutoFit/>
          </a:bodyPr>
          <a:lstStyle/>
          <a:p>
            <a:pPr indent="457200">
              <a:lnSpc>
                <a:spcPct val="13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进入我的图书馆添加定制，可按</a:t>
            </a:r>
            <a:r>
              <a:rPr lang="zh-CN" altLang="en-US" sz="2000" b="1" dirty="0">
                <a:solidFill>
                  <a:srgbClr val="C00000"/>
                </a:solidFill>
                <a:latin typeface="微软雅黑" panose="020B0503020204020204" pitchFamily="34" charset="-122"/>
                <a:ea typeface="微软雅黑" panose="020B0503020204020204" pitchFamily="34" charset="-122"/>
              </a:rPr>
              <a:t>学科</a:t>
            </a:r>
            <a:r>
              <a:rPr lang="zh-CN" altLang="en-US" sz="2000" dirty="0">
                <a:latin typeface="微软雅黑" panose="020B0503020204020204" pitchFamily="34" charset="-122"/>
                <a:ea typeface="微软雅黑" panose="020B0503020204020204" pitchFamily="34" charset="-122"/>
              </a:rPr>
              <a:t>定制文献，并同步定制</a:t>
            </a:r>
            <a:r>
              <a:rPr lang="zh-CN" altLang="en-US" sz="2000" b="1" dirty="0">
                <a:solidFill>
                  <a:srgbClr val="C00000"/>
                </a:solidFill>
                <a:latin typeface="微软雅黑" panose="020B0503020204020204" pitchFamily="34" charset="-122"/>
                <a:ea typeface="微软雅黑" panose="020B0503020204020204" pitchFamily="34" charset="-122"/>
              </a:rPr>
              <a:t>会议</a:t>
            </a:r>
            <a:r>
              <a:rPr lang="zh-CN" altLang="en-US" sz="2000" dirty="0">
                <a:latin typeface="微软雅黑" panose="020B0503020204020204" pitchFamily="34" charset="-122"/>
                <a:ea typeface="微软雅黑" panose="020B0503020204020204" pitchFamily="34" charset="-122"/>
              </a:rPr>
              <a:t>；还可以定制</a:t>
            </a:r>
            <a:r>
              <a:rPr lang="zh-CN" altLang="en-US" sz="2000" b="1" dirty="0">
                <a:solidFill>
                  <a:srgbClr val="C00000"/>
                </a:solidFill>
                <a:latin typeface="微软雅黑" panose="020B0503020204020204" pitchFamily="34" charset="-122"/>
                <a:ea typeface="微软雅黑" panose="020B0503020204020204" pitchFamily="34" charset="-122"/>
              </a:rPr>
              <a:t>期刊、作者、主题、热点</a:t>
            </a:r>
            <a:r>
              <a:rPr lang="zh-CN" altLang="en-US" sz="20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、项目。</a:t>
            </a:r>
          </a:p>
        </p:txBody>
      </p:sp>
      <p:grpSp>
        <p:nvGrpSpPr>
          <p:cNvPr id="92165" name="组合 10"/>
          <p:cNvGrpSpPr/>
          <p:nvPr/>
        </p:nvGrpSpPr>
        <p:grpSpPr>
          <a:xfrm>
            <a:off x="4484053" y="0"/>
            <a:ext cx="3224212" cy="5638800"/>
            <a:chOff x="6382" y="740"/>
            <a:chExt cx="5239" cy="9320"/>
          </a:xfrm>
        </p:grpSpPr>
        <p:pic>
          <p:nvPicPr>
            <p:cNvPr id="92166" name="图片 2"/>
            <p:cNvPicPr>
              <a:picLocks noChangeAspect="1"/>
            </p:cNvPicPr>
            <p:nvPr/>
          </p:nvPicPr>
          <p:blipFill>
            <a:blip r:embed="rId2"/>
            <a:stretch>
              <a:fillRect/>
            </a:stretch>
          </p:blipFill>
          <p:spPr>
            <a:xfrm>
              <a:off x="6382" y="740"/>
              <a:ext cx="5239" cy="9320"/>
            </a:xfrm>
            <a:prstGeom prst="rect">
              <a:avLst/>
            </a:prstGeom>
            <a:noFill/>
            <a:ln w="9525">
              <a:noFill/>
            </a:ln>
          </p:spPr>
        </p:pic>
        <p:sp>
          <p:nvSpPr>
            <p:cNvPr id="8" name="矩形 7"/>
            <p:cNvSpPr/>
            <p:nvPr/>
          </p:nvSpPr>
          <p:spPr>
            <a:xfrm>
              <a:off x="10587" y="8296"/>
              <a:ext cx="1034" cy="90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矩形 9"/>
            <p:cNvSpPr/>
            <p:nvPr/>
          </p:nvSpPr>
          <p:spPr>
            <a:xfrm>
              <a:off x="7867" y="9344"/>
              <a:ext cx="1057" cy="716"/>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12" name="组合 11"/>
          <p:cNvGrpSpPr/>
          <p:nvPr/>
        </p:nvGrpSpPr>
        <p:grpSpPr>
          <a:xfrm>
            <a:off x="5398453" y="473075"/>
            <a:ext cx="3249612" cy="5616575"/>
            <a:chOff x="12427" y="537"/>
            <a:chExt cx="5468" cy="9726"/>
          </a:xfrm>
        </p:grpSpPr>
        <p:pic>
          <p:nvPicPr>
            <p:cNvPr id="92170" name="图片 6"/>
            <p:cNvPicPr>
              <a:picLocks noChangeAspect="1"/>
            </p:cNvPicPr>
            <p:nvPr/>
          </p:nvPicPr>
          <p:blipFill>
            <a:blip r:embed="rId3"/>
            <a:stretch>
              <a:fillRect/>
            </a:stretch>
          </p:blipFill>
          <p:spPr>
            <a:xfrm>
              <a:off x="12427" y="537"/>
              <a:ext cx="5468" cy="9727"/>
            </a:xfrm>
            <a:prstGeom prst="rect">
              <a:avLst/>
            </a:prstGeom>
            <a:noFill/>
            <a:ln w="9525">
              <a:noFill/>
            </a:ln>
          </p:spPr>
        </p:pic>
        <p:sp>
          <p:nvSpPr>
            <p:cNvPr id="9" name="矩形 8"/>
            <p:cNvSpPr/>
            <p:nvPr/>
          </p:nvSpPr>
          <p:spPr>
            <a:xfrm>
              <a:off x="12988" y="2622"/>
              <a:ext cx="4444" cy="2556"/>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pic>
        <p:nvPicPr>
          <p:cNvPr id="14" name="图片 13"/>
          <p:cNvPicPr>
            <a:picLocks noChangeAspect="1"/>
          </p:cNvPicPr>
          <p:nvPr/>
        </p:nvPicPr>
        <p:blipFill>
          <a:blip r:embed="rId4"/>
          <a:stretch>
            <a:fillRect/>
          </a:stretch>
        </p:blipFill>
        <p:spPr>
          <a:xfrm>
            <a:off x="6047740" y="957263"/>
            <a:ext cx="3194050" cy="5681662"/>
          </a:xfrm>
          <a:prstGeom prst="rect">
            <a:avLst/>
          </a:prstGeom>
          <a:noFill/>
          <a:ln w="9525">
            <a:noFill/>
          </a:ln>
        </p:spPr>
      </p:pic>
      <p:grpSp>
        <p:nvGrpSpPr>
          <p:cNvPr id="17" name="组合 16"/>
          <p:cNvGrpSpPr/>
          <p:nvPr/>
        </p:nvGrpSpPr>
        <p:grpSpPr>
          <a:xfrm>
            <a:off x="6895465" y="1471613"/>
            <a:ext cx="3027363" cy="5386387"/>
            <a:chOff x="9755" y="2318"/>
            <a:chExt cx="4768" cy="8482"/>
          </a:xfrm>
        </p:grpSpPr>
        <p:pic>
          <p:nvPicPr>
            <p:cNvPr id="92174" name="图片 14"/>
            <p:cNvPicPr>
              <a:picLocks noChangeAspect="1"/>
            </p:cNvPicPr>
            <p:nvPr/>
          </p:nvPicPr>
          <p:blipFill>
            <a:blip r:embed="rId5"/>
            <a:stretch>
              <a:fillRect/>
            </a:stretch>
          </p:blipFill>
          <p:spPr>
            <a:xfrm>
              <a:off x="9755" y="2318"/>
              <a:ext cx="4769" cy="8483"/>
            </a:xfrm>
            <a:prstGeom prst="rect">
              <a:avLst/>
            </a:prstGeom>
            <a:noFill/>
            <a:ln w="9525">
              <a:noFill/>
            </a:ln>
          </p:spPr>
        </p:pic>
        <p:sp>
          <p:nvSpPr>
            <p:cNvPr id="16" name="矩形 15"/>
            <p:cNvSpPr/>
            <p:nvPr/>
          </p:nvSpPr>
          <p:spPr>
            <a:xfrm>
              <a:off x="13079" y="2493"/>
              <a:ext cx="1445" cy="716"/>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
        <p:nvSpPr>
          <p:cNvPr id="4" name="文本占位符 3"/>
          <p:cNvSpPr>
            <a:spLocks noGrp="1"/>
          </p:cNvSpPr>
          <p:nvPr>
            <p:ph type="body" sz="quarter" idx="10"/>
          </p:nvPr>
        </p:nvSpPr>
        <p:spPr>
          <a:xfrm>
            <a:off x="1231562" y="263512"/>
            <a:ext cx="8629499" cy="460375"/>
          </a:xfrm>
        </p:spPr>
        <p:txBody>
          <a:bodyPr/>
          <a:lstStyle/>
          <a:p>
            <a:r>
              <a:rPr lang="zh-CN" altLang="en-US" sz="2400"/>
              <a:t>主要功能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1231562" y="263512"/>
            <a:ext cx="8629499" cy="460375"/>
          </a:xfrm>
        </p:spPr>
        <p:txBody>
          <a:bodyPr/>
          <a:lstStyle/>
          <a:p>
            <a:r>
              <a:rPr lang="zh-CN" altLang="en-US" sz="2400"/>
              <a:t>主要功能</a:t>
            </a:r>
          </a:p>
        </p:txBody>
      </p:sp>
      <p:sp>
        <p:nvSpPr>
          <p:cNvPr id="3" name="文本框 2"/>
          <p:cNvSpPr txBox="1"/>
          <p:nvPr/>
        </p:nvSpPr>
        <p:spPr>
          <a:xfrm>
            <a:off x="2133600" y="966788"/>
            <a:ext cx="309563" cy="300038"/>
          </a:xfrm>
          <a:prstGeom prst="rect">
            <a:avLst/>
          </a:prstGeom>
          <a:noFill/>
        </p:spPr>
        <p:txBody>
          <a:bodyPr wrap="none" rtlCol="0">
            <a:spAutoFit/>
          </a:bodyPr>
          <a:lstStyle/>
          <a:p>
            <a:pPr>
              <a:lnSpc>
                <a:spcPct val="130000"/>
              </a:lnSpc>
            </a:pPr>
            <a:endParaRPr lang="zh-CN" altLang="en-US" sz="1050" noProof="1" smtClean="0">
              <a:latin typeface="Arial" panose="020B0604020202020204" pitchFamily="34" charset="0"/>
              <a:ea typeface="微软雅黑" panose="020B0503020204020204" pitchFamily="34" charset="-122"/>
            </a:endParaRPr>
          </a:p>
        </p:txBody>
      </p:sp>
      <p:sp>
        <p:nvSpPr>
          <p:cNvPr id="5" name="内容占位符 52"/>
          <p:cNvSpPr>
            <a:spLocks noGrp="1"/>
          </p:cNvSpPr>
          <p:nvPr/>
        </p:nvSpPr>
        <p:spPr>
          <a:xfrm>
            <a:off x="739140" y="2299970"/>
            <a:ext cx="3098800" cy="2501900"/>
          </a:xfrm>
          <a:prstGeom prst="rect">
            <a:avLst/>
          </a:prstGeom>
          <a:noFill/>
          <a:ln w="9525">
            <a:noFill/>
            <a:miter/>
          </a:ln>
        </p:spPr>
        <p:txBody>
          <a:bodyPr anchor="t"/>
          <a:lstStyle/>
          <a:p>
            <a:pPr lvl="0" indent="457200" algn="l" fontAlgn="base">
              <a:lnSpc>
                <a:spcPct val="130000"/>
              </a:lnSpc>
              <a:spcBef>
                <a:spcPts val="0"/>
              </a:spcBef>
              <a:buNone/>
            </a:pPr>
            <a:r>
              <a:rPr lang="zh-CN" altLang="en-US" sz="2000" strike="noStrike" noProof="1">
                <a:solidFill>
                  <a:schemeClr val="tx1"/>
                </a:solidFill>
                <a:latin typeface="微软雅黑" panose="020B0503020204020204" pitchFamily="34" charset="-122"/>
                <a:ea typeface="微软雅黑" panose="020B0503020204020204" pitchFamily="34" charset="-122"/>
                <a:cs typeface="+mn-cs"/>
                <a:sym typeface="+mn-ea"/>
              </a:rPr>
              <a:t>用户在定制内容后，若学科下的文献有更新，或期刊内容有更新，会</a:t>
            </a:r>
            <a:r>
              <a:rPr lang="zh-CN" altLang="en-US" sz="2000" b="1" strike="noStrike" noProof="1">
                <a:solidFill>
                  <a:schemeClr val="accent1">
                    <a:lumMod val="75000"/>
                  </a:schemeClr>
                </a:solidFill>
                <a:latin typeface="微软雅黑" panose="020B0503020204020204" pitchFamily="34" charset="-122"/>
                <a:ea typeface="微软雅黑" panose="020B0503020204020204" pitchFamily="34" charset="-122"/>
                <a:cs typeface="+mn-cs"/>
                <a:sym typeface="+mn-ea"/>
              </a:rPr>
              <a:t>即时推送</a:t>
            </a:r>
            <a:r>
              <a:rPr lang="zh-CN" altLang="en-US" sz="2000" strike="noStrike" noProof="1">
                <a:solidFill>
                  <a:schemeClr val="tx1"/>
                </a:solidFill>
                <a:latin typeface="微软雅黑" panose="020B0503020204020204" pitchFamily="34" charset="-122"/>
                <a:ea typeface="微软雅黑" panose="020B0503020204020204" pitchFamily="34" charset="-122"/>
                <a:cs typeface="+mn-cs"/>
                <a:sym typeface="+mn-ea"/>
              </a:rPr>
              <a:t>到用户首页，信息展示一目了然，方便用户获取最新的关注动态。</a:t>
            </a:r>
            <a:endParaRPr lang="zh-CN" altLang="en-US" sz="2000" strike="noStrike" noProof="1">
              <a:solidFill>
                <a:schemeClr val="tx1"/>
              </a:solidFill>
              <a:latin typeface="微软雅黑" panose="020B0503020204020204" pitchFamily="34" charset="-122"/>
              <a:ea typeface="微软雅黑" panose="020B0503020204020204" pitchFamily="34" charset="-122"/>
              <a:sym typeface="+mn-ea"/>
            </a:endParaRPr>
          </a:p>
          <a:p>
            <a:pPr marL="0" lvl="0" indent="0" eaLnBrk="1" fontAlgn="base" hangingPunct="1">
              <a:lnSpc>
                <a:spcPct val="130000"/>
              </a:lnSpc>
              <a:spcBef>
                <a:spcPct val="0"/>
              </a:spcBef>
              <a:buNone/>
            </a:pPr>
            <a:r>
              <a:rPr lang="en-US" altLang="zh-CN" strike="noStrike" noProof="1">
                <a:solidFill>
                  <a:schemeClr val="tx1"/>
                </a:solidFill>
                <a:latin typeface="微软雅黑" panose="020B0503020204020204" pitchFamily="34" charset="-122"/>
                <a:ea typeface="微软雅黑" panose="020B0503020204020204" pitchFamily="34" charset="-122"/>
                <a:cs typeface="+mn-cs"/>
                <a:sym typeface="+mn-ea"/>
              </a:rPr>
              <a:t>      </a:t>
            </a:r>
            <a:endParaRPr lang="zh-CN" altLang="en-US" sz="1500" strike="noStrike" noProof="1">
              <a:solidFill>
                <a:srgbClr val="595959"/>
              </a:solidFill>
              <a:latin typeface="微软雅黑" panose="020B0503020204020204" pitchFamily="34" charset="-122"/>
              <a:ea typeface="微软雅黑" panose="020B0503020204020204" pitchFamily="34" charset="-122"/>
              <a:sym typeface="+mn-ea"/>
            </a:endParaRPr>
          </a:p>
          <a:p>
            <a:pPr marL="342900" lvl="0" indent="-342900" algn="l" fontAlgn="base">
              <a:lnSpc>
                <a:spcPct val="150000"/>
              </a:lnSpc>
              <a:spcBef>
                <a:spcPct val="20000"/>
              </a:spcBef>
              <a:buNone/>
            </a:pPr>
            <a:endParaRPr lang="zh-CN" altLang="en-US" sz="1500" strike="noStrike" noProof="1">
              <a:solidFill>
                <a:srgbClr val="595959"/>
              </a:solidFill>
              <a:latin typeface="微软雅黑" panose="020B0503020204020204" pitchFamily="34" charset="-122"/>
              <a:ea typeface="微软雅黑" panose="020B0503020204020204" pitchFamily="34" charset="-122"/>
              <a:cs typeface="+mn-ea"/>
              <a:sym typeface="+mn-ea"/>
            </a:endParaRPr>
          </a:p>
        </p:txBody>
      </p:sp>
      <p:sp>
        <p:nvSpPr>
          <p:cNvPr id="6" name="圆角矩形 5"/>
          <p:cNvSpPr/>
          <p:nvPr/>
        </p:nvSpPr>
        <p:spPr>
          <a:xfrm>
            <a:off x="977900" y="1267460"/>
            <a:ext cx="1465263"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zh-CN" altLang="en-US" sz="2100" strike="noStrike" noProof="1">
                <a:solidFill>
                  <a:schemeClr val="bg1"/>
                </a:solidFill>
                <a:latin typeface="微软雅黑" panose="020B0503020204020204" pitchFamily="34" charset="-122"/>
                <a:ea typeface="微软雅黑" panose="020B0503020204020204" pitchFamily="34" charset="-122"/>
                <a:sym typeface="+mn-ea"/>
              </a:rPr>
              <a:t>即时推送</a:t>
            </a:r>
            <a:r>
              <a:rPr lang="zh-CN" altLang="en-US" sz="2100" strike="noStrike" noProof="1">
                <a:solidFill>
                  <a:srgbClr val="2A83D3"/>
                </a:solidFill>
                <a:latin typeface="微软雅黑" panose="020B0503020204020204" pitchFamily="34" charset="-122"/>
                <a:ea typeface="微软雅黑" panose="020B0503020204020204" pitchFamily="34" charset="-122"/>
                <a:sym typeface="+mn-ea"/>
              </a:rPr>
              <a:t> </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grpSp>
        <p:nvGrpSpPr>
          <p:cNvPr id="93190" name="组合 2"/>
          <p:cNvGrpSpPr/>
          <p:nvPr/>
        </p:nvGrpSpPr>
        <p:grpSpPr>
          <a:xfrm>
            <a:off x="5403850" y="261938"/>
            <a:ext cx="3379788" cy="6013450"/>
            <a:chOff x="8015" y="413"/>
            <a:chExt cx="5323" cy="9470"/>
          </a:xfrm>
        </p:grpSpPr>
        <p:pic>
          <p:nvPicPr>
            <p:cNvPr id="93191" name="图片 1"/>
            <p:cNvPicPr>
              <a:picLocks noChangeAspect="1"/>
            </p:cNvPicPr>
            <p:nvPr/>
          </p:nvPicPr>
          <p:blipFill>
            <a:blip r:embed="rId2"/>
            <a:stretch>
              <a:fillRect/>
            </a:stretch>
          </p:blipFill>
          <p:spPr>
            <a:xfrm>
              <a:off x="8015" y="413"/>
              <a:ext cx="5323" cy="9470"/>
            </a:xfrm>
            <a:prstGeom prst="rect">
              <a:avLst/>
            </a:prstGeom>
            <a:noFill/>
            <a:ln w="9525">
              <a:noFill/>
            </a:ln>
          </p:spPr>
        </p:pic>
        <p:sp>
          <p:nvSpPr>
            <p:cNvPr id="7" name="矩形 6"/>
            <p:cNvSpPr/>
            <p:nvPr/>
          </p:nvSpPr>
          <p:spPr>
            <a:xfrm>
              <a:off x="8187" y="4682"/>
              <a:ext cx="4980" cy="38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77900" y="1266825"/>
            <a:ext cx="1546225" cy="533400"/>
          </a:xfrm>
          <a:prstGeom prst="roundRect">
            <a:avLst>
              <a:gd name="adj" fmla="val 189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80000"/>
              </a:lnSpc>
            </a:pPr>
            <a:r>
              <a:rPr lang="zh-CN" altLang="en-US" sz="2100" strike="noStrike" noProof="1">
                <a:solidFill>
                  <a:schemeClr val="bg1"/>
                </a:solidFill>
                <a:latin typeface="微软雅黑" panose="020B0503020204020204" pitchFamily="34" charset="-122"/>
                <a:ea typeface="微软雅黑" panose="020B0503020204020204" pitchFamily="34" charset="-122"/>
                <a:sym typeface="+mn-ea"/>
              </a:rPr>
              <a:t>个人中心</a:t>
            </a:r>
            <a:endParaRPr lang="zh-CN" altLang="en-US" sz="2100" b="1"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94212" name="文本框 1"/>
          <p:cNvSpPr txBox="1"/>
          <p:nvPr/>
        </p:nvSpPr>
        <p:spPr>
          <a:xfrm>
            <a:off x="417830" y="2787333"/>
            <a:ext cx="3368675" cy="2091690"/>
          </a:xfrm>
          <a:prstGeom prst="rect">
            <a:avLst/>
          </a:prstGeom>
          <a:noFill/>
          <a:ln w="9525">
            <a:noFill/>
          </a:ln>
        </p:spPr>
        <p:txBody>
          <a:bodyPr wrap="square" anchor="t">
            <a:spAutoFit/>
          </a:bodyPr>
          <a:lstStyle/>
          <a:p>
            <a:pPr indent="457200">
              <a:lnSpc>
                <a:spcPct val="130000"/>
              </a:lnSpc>
            </a:pPr>
            <a:r>
              <a:rPr lang="zh-CN" altLang="en-US" sz="2000">
                <a:latin typeface="微软雅黑" panose="020B0503020204020204" pitchFamily="34" charset="-122"/>
                <a:ea typeface="微软雅黑" panose="020B0503020204020204" pitchFamily="34" charset="-122"/>
              </a:rPr>
              <a:t>个人中心提供个人信息编辑、我的足迹、评论、点赞查看编辑、机构关联、账号管理、通用设置等与个人信息相关的功能。</a:t>
            </a:r>
            <a:r>
              <a:rPr lang="zh-CN" altLang="zh-CN" sz="2000">
                <a:solidFill>
                  <a:schemeClr val="bg1"/>
                </a:solidFill>
                <a:latin typeface="微软雅黑" panose="020B0503020204020204" pitchFamily="34" charset="-122"/>
                <a:ea typeface="微软雅黑" panose="020B0503020204020204" pitchFamily="34" charset="-122"/>
              </a:rPr>
              <a:t> </a:t>
            </a:r>
          </a:p>
        </p:txBody>
      </p:sp>
      <p:pic>
        <p:nvPicPr>
          <p:cNvPr id="3" name="图片 2"/>
          <p:cNvPicPr>
            <a:picLocks noChangeAspect="1"/>
          </p:cNvPicPr>
          <p:nvPr/>
        </p:nvPicPr>
        <p:blipFill>
          <a:blip r:embed="rId2"/>
          <a:stretch>
            <a:fillRect/>
          </a:stretch>
        </p:blipFill>
        <p:spPr>
          <a:xfrm>
            <a:off x="7899400" y="1165225"/>
            <a:ext cx="2998788" cy="5335588"/>
          </a:xfrm>
          <a:prstGeom prst="rect">
            <a:avLst/>
          </a:prstGeom>
          <a:noFill/>
          <a:ln w="9525">
            <a:noFill/>
          </a:ln>
        </p:spPr>
      </p:pic>
      <p:pic>
        <p:nvPicPr>
          <p:cNvPr id="94214" name="图片 1"/>
          <p:cNvPicPr>
            <a:picLocks noChangeAspect="1"/>
          </p:cNvPicPr>
          <p:nvPr/>
        </p:nvPicPr>
        <p:blipFill>
          <a:blip r:embed="rId3"/>
          <a:stretch>
            <a:fillRect/>
          </a:stretch>
        </p:blipFill>
        <p:spPr>
          <a:xfrm>
            <a:off x="4486275" y="1162050"/>
            <a:ext cx="3000375" cy="5338763"/>
          </a:xfrm>
          <a:prstGeom prst="rect">
            <a:avLst/>
          </a:prstGeom>
          <a:noFill/>
          <a:ln w="9525">
            <a:noFill/>
          </a:ln>
        </p:spPr>
      </p:pic>
      <p:sp>
        <p:nvSpPr>
          <p:cNvPr id="7" name="矩形 6"/>
          <p:cNvSpPr/>
          <p:nvPr/>
        </p:nvSpPr>
        <p:spPr>
          <a:xfrm>
            <a:off x="4486275" y="4401820"/>
            <a:ext cx="2987675" cy="334963"/>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 name="文本占位符 4"/>
          <p:cNvSpPr>
            <a:spLocks noGrp="1"/>
          </p:cNvSpPr>
          <p:nvPr>
            <p:ph type="body" sz="quarter" idx="10"/>
          </p:nvPr>
        </p:nvSpPr>
        <p:spPr>
          <a:xfrm>
            <a:off x="1231562" y="263512"/>
            <a:ext cx="8629499" cy="460375"/>
          </a:xfrm>
        </p:spPr>
        <p:txBody>
          <a:bodyPr/>
          <a:lstStyle/>
          <a:p>
            <a:r>
              <a:rPr lang="zh-CN" altLang="en-US" sz="2400"/>
              <a:t>主要功能</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p:cNvPicPr>
            <a:picLocks noChangeAspect="1"/>
          </p:cNvPicPr>
          <p:nvPr/>
        </p:nvPicPr>
        <p:blipFill rotWithShape="1">
          <a:blip r:embed="rId3" cstate="print">
            <a:extLst>
              <a:ext uri="{28A0092B-C50C-407E-A947-70E740481C1C}">
                <a14:useLocalDpi xmlns:a14="http://schemas.microsoft.com/office/drawing/2010/main" val="0"/>
              </a:ext>
            </a:extLst>
          </a:blip>
          <a:srcRect l="2985" t="9054" r="2975" b="35261"/>
          <a:stretch>
            <a:fillRect/>
          </a:stretch>
        </p:blipFill>
        <p:spPr>
          <a:xfrm>
            <a:off x="0" y="0"/>
            <a:ext cx="12193200" cy="4572000"/>
          </a:xfrm>
          <a:prstGeom prst="rect">
            <a:avLst/>
          </a:prstGeom>
          <a:noFill/>
          <a:ln>
            <a:noFill/>
          </a:ln>
        </p:spPr>
      </p:pic>
      <p:sp>
        <p:nvSpPr>
          <p:cNvPr id="18" name="图形"/>
          <p:cNvSpPr/>
          <p:nvPr/>
        </p:nvSpPr>
        <p:spPr bwMode="auto">
          <a:xfrm rot="10800000">
            <a:off x="4250866" y="2927097"/>
            <a:ext cx="3690263" cy="1562076"/>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chemeClr val="accent1"/>
          </a:solidFill>
          <a:ln w="9525" cap="flat">
            <a:noFill/>
            <a:prstDash val="solid"/>
            <a:miter lim="800000"/>
          </a:ln>
          <a:effectLst/>
        </p:spPr>
        <p:txBody>
          <a:bodyPr vert="horz" wrap="square" lIns="91440" tIns="45720" rIns="91440" bIns="45720" numCol="1" anchor="t" anchorCtr="0" compatLnSpc="1"/>
          <a:lstStyle/>
          <a:p>
            <a:endParaRPr lang="zh-CN" altLang="en-US">
              <a:solidFill>
                <a:srgbClr val="C00000"/>
              </a:solidFill>
              <a:latin typeface="+mn-ea"/>
            </a:endParaRPr>
          </a:p>
        </p:txBody>
      </p:sp>
      <p:sp>
        <p:nvSpPr>
          <p:cNvPr id="8" name="标题"/>
          <p:cNvSpPr txBox="1"/>
          <p:nvPr/>
        </p:nvSpPr>
        <p:spPr>
          <a:xfrm>
            <a:off x="3170362" y="5031102"/>
            <a:ext cx="5851281" cy="861774"/>
          </a:xfrm>
          <a:prstGeom prst="rect">
            <a:avLst/>
          </a:prstGeom>
          <a:noFill/>
          <a:effectLst/>
        </p:spPr>
        <p:txBody>
          <a:bodyPr wrap="none" rtlCol="0">
            <a:spAutoFit/>
          </a:bodyPr>
          <a:lstStyle/>
          <a:p>
            <a:pPr algn="ctr">
              <a:defRPr/>
            </a:pPr>
            <a:r>
              <a:rPr lang="zh-CN" altLang="en-US" sz="5000" b="1" spc="300" dirty="0" smtClean="0">
                <a:solidFill>
                  <a:schemeClr val="tx1">
                    <a:lumMod val="95000"/>
                    <a:lumOff val="5000"/>
                  </a:schemeClr>
                </a:solidFill>
                <a:latin typeface="+mj-ea"/>
                <a:ea typeface="+mj-ea"/>
                <a:sym typeface="微软雅黑" panose="020B0503020204020204" pitchFamily="34" charset="-122"/>
              </a:rPr>
              <a:t>感谢聆听 敬请指正</a:t>
            </a:r>
            <a:endParaRPr lang="zh-CN" altLang="en-US" sz="5000" b="1" spc="300" dirty="0">
              <a:solidFill>
                <a:schemeClr val="tx1">
                  <a:lumMod val="95000"/>
                  <a:lumOff val="5000"/>
                </a:schemeClr>
              </a:solidFill>
              <a:latin typeface="+mj-ea"/>
              <a:ea typeface="+mj-ea"/>
              <a:sym typeface="微软雅黑" panose="020B0503020204020204" pitchFamily="34" charset="-122"/>
            </a:endParaRPr>
          </a:p>
        </p:txBody>
      </p:sp>
      <p:cxnSp>
        <p:nvCxnSpPr>
          <p:cNvPr id="6" name="直接连接符"/>
          <p:cNvCxnSpPr/>
          <p:nvPr/>
        </p:nvCxnSpPr>
        <p:spPr>
          <a:xfrm>
            <a:off x="945777" y="4820427"/>
            <a:ext cx="1030044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p:cNvCxnSpPr/>
          <p:nvPr/>
        </p:nvCxnSpPr>
        <p:spPr>
          <a:xfrm>
            <a:off x="945777" y="6667376"/>
            <a:ext cx="1030044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p:cNvSpPr/>
          <p:nvPr/>
        </p:nvSpPr>
        <p:spPr>
          <a:xfrm>
            <a:off x="-600" y="4224368"/>
            <a:ext cx="12193199" cy="35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标题"/>
          <p:cNvSpPr txBox="1"/>
          <p:nvPr/>
        </p:nvSpPr>
        <p:spPr>
          <a:xfrm>
            <a:off x="5071111" y="3184348"/>
            <a:ext cx="2049780" cy="1245235"/>
          </a:xfrm>
          <a:prstGeom prst="rect">
            <a:avLst/>
          </a:prstGeom>
          <a:noFill/>
          <a:effectLst/>
        </p:spPr>
        <p:txBody>
          <a:bodyPr wrap="none" rtlCol="0">
            <a:spAutoFit/>
          </a:bodyPr>
          <a:lstStyle/>
          <a:p>
            <a:pPr algn="ctr">
              <a:defRPr/>
            </a:pPr>
            <a:r>
              <a:rPr lang="en-US" altLang="zh-CN" sz="7500" dirty="0" smtClean="0">
                <a:solidFill>
                  <a:schemeClr val="bg1"/>
                </a:solidFill>
                <a:latin typeface="Impact" panose="020B0806030902050204" pitchFamily="34" charset="0"/>
                <a:ea typeface="黑体" panose="02010609060101010101" pitchFamily="49" charset="-122"/>
                <a:sym typeface="微软雅黑" panose="020B0503020204020204" pitchFamily="34" charset="-122"/>
              </a:rPr>
              <a:t>2019</a:t>
            </a:r>
            <a:endParaRPr lang="zh-CN" altLang="en-US" sz="7500" dirty="0">
              <a:solidFill>
                <a:schemeClr val="bg1"/>
              </a:solidFill>
              <a:latin typeface="Impact" panose="020B0806030902050204" pitchFamily="34" charset="0"/>
              <a:ea typeface="黑体" panose="02010609060101010101" pitchFamily="49" charset="-122"/>
              <a:sym typeface="微软雅黑" panose="020B0503020204020204" pitchFamily="34" charset="-122"/>
            </a:endParaRPr>
          </a:p>
        </p:txBody>
      </p:sp>
      <p:sp>
        <p:nvSpPr>
          <p:cNvPr id="2" name="文本"/>
          <p:cNvSpPr/>
          <p:nvPr/>
        </p:nvSpPr>
        <p:spPr>
          <a:xfrm>
            <a:off x="3294279" y="6095048"/>
            <a:ext cx="5570757" cy="400110"/>
          </a:xfrm>
          <a:prstGeom prst="rect">
            <a:avLst/>
          </a:prstGeom>
        </p:spPr>
        <p:txBody>
          <a:bodyPr wrap="none">
            <a:spAutoFit/>
          </a:bodyPr>
          <a:lstStyle/>
          <a:p>
            <a:pPr algn="ctr"/>
            <a:r>
              <a:rPr lang="zh-CN" altLang="en-US" sz="2000" b="1" spc="100" dirty="0" smtClean="0">
                <a:solidFill>
                  <a:schemeClr val="tx1">
                    <a:lumMod val="95000"/>
                    <a:lumOff val="5000"/>
                  </a:schemeClr>
                </a:solidFill>
                <a:latin typeface="+mn-ea"/>
              </a:rPr>
              <a:t>同方知网（北京）技术有限公司四川分公司   </a:t>
            </a:r>
            <a:endParaRPr lang="zh-CN" altLang="en-US" sz="2000" b="1" spc="100" dirty="0">
              <a:solidFill>
                <a:schemeClr val="tx1">
                  <a:lumMod val="95000"/>
                  <a:lumOff val="5000"/>
                </a:schemeClr>
              </a:solidFill>
              <a:latin typeface="+mn-ea"/>
            </a:endParaRPr>
          </a:p>
        </p:txBody>
      </p:sp>
      <p:sp>
        <p:nvSpPr>
          <p:cNvPr id="4" name="图标"/>
          <p:cNvSpPr>
            <a:spLocks noEditPoints="1"/>
          </p:cNvSpPr>
          <p:nvPr/>
        </p:nvSpPr>
        <p:spPr bwMode="auto">
          <a:xfrm>
            <a:off x="2441558" y="6111584"/>
            <a:ext cx="380486" cy="382087"/>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mn-ea"/>
            </a:endParaRPr>
          </a:p>
        </p:txBody>
      </p:sp>
      <p:pic>
        <p:nvPicPr>
          <p:cNvPr id="96260" name="图片 2"/>
          <p:cNvPicPr>
            <a:picLocks noChangeAspect="1"/>
          </p:cNvPicPr>
          <p:nvPr/>
        </p:nvPicPr>
        <p:blipFill>
          <a:blip r:embed="rId4"/>
          <a:stretch>
            <a:fillRect/>
          </a:stretch>
        </p:blipFill>
        <p:spPr>
          <a:xfrm>
            <a:off x="-635" y="3184525"/>
            <a:ext cx="2949575" cy="3674110"/>
          </a:xfrm>
          <a:prstGeom prst="rect">
            <a:avLst/>
          </a:prstGeom>
          <a:noFill/>
          <a:ln w="9525">
            <a:noFill/>
          </a:ln>
        </p:spPr>
      </p:pic>
      <p:pic>
        <p:nvPicPr>
          <p:cNvPr id="96261" name="图片 3"/>
          <p:cNvPicPr>
            <a:picLocks noChangeAspect="1"/>
          </p:cNvPicPr>
          <p:nvPr/>
        </p:nvPicPr>
        <p:blipFill>
          <a:blip r:embed="rId5"/>
          <a:stretch>
            <a:fillRect/>
          </a:stretch>
        </p:blipFill>
        <p:spPr>
          <a:xfrm>
            <a:off x="9474835" y="4072890"/>
            <a:ext cx="2717800" cy="27857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23" presetClass="entr" presetSubtype="3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6*min(max(#ppt_w*#ppt_h,.3),1)-7.4)/-.7*#ppt_w"/>
                                          </p:val>
                                        </p:tav>
                                        <p:tav tm="100000">
                                          <p:val>
                                            <p:strVal val="#ppt_w"/>
                                          </p:val>
                                        </p:tav>
                                      </p:tavLst>
                                    </p:anim>
                                    <p:anim calcmode="lin" valueType="num">
                                      <p:cBhvr>
                                        <p:cTn id="20" dur="500" fill="hold"/>
                                        <p:tgtEl>
                                          <p:spTgt spid="17"/>
                                        </p:tgtEl>
                                        <p:attrNameLst>
                                          <p:attrName>ppt_h</p:attrName>
                                        </p:attrNameLst>
                                      </p:cBhvr>
                                      <p:tavLst>
                                        <p:tav tm="0">
                                          <p:val>
                                            <p:strVal val="(6*min(max(#ppt_w*#ppt_h,.3),1)-7.4)/-.7*#ppt_h"/>
                                          </p:val>
                                        </p:tav>
                                        <p:tav tm="100000">
                                          <p:val>
                                            <p:strVal val="#ppt_h"/>
                                          </p:val>
                                        </p:tav>
                                      </p:tavLst>
                                    </p:anim>
                                    <p:anim calcmode="lin" valueType="num">
                                      <p:cBhvr>
                                        <p:cTn id="21" dur="500" fill="hold"/>
                                        <p:tgtEl>
                                          <p:spTgt spid="17"/>
                                        </p:tgtEl>
                                        <p:attrNameLst>
                                          <p:attrName>ppt_x</p:attrName>
                                        </p:attrNameLst>
                                      </p:cBhvr>
                                      <p:tavLst>
                                        <p:tav tm="0">
                                          <p:val>
                                            <p:fltVal val="0.5"/>
                                          </p:val>
                                        </p:tav>
                                        <p:tav tm="100000">
                                          <p:val>
                                            <p:strVal val="#ppt_x"/>
                                          </p:val>
                                        </p:tav>
                                      </p:tavLst>
                                    </p:anim>
                                    <p:anim calcmode="lin" valueType="num">
                                      <p:cBhvr>
                                        <p:cTn id="22"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3400"/>
                            </p:stCondLst>
                            <p:childTnLst>
                              <p:par>
                                <p:cTn id="39" presetID="53" presetClass="entr" presetSubtype="16"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par>
                          <p:cTn id="44" fill="hold">
                            <p:stCondLst>
                              <p:cond delay="3900"/>
                            </p:stCondLst>
                            <p:childTnLst>
                              <p:par>
                                <p:cTn id="45" presetID="16" presetClass="entr" presetSubtype="37"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out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8" grpId="0" bldLvl="0" animBg="1"/>
      <p:bldP spid="15" grpId="0" bldLvl="0" animBg="1"/>
      <p:bldP spid="17" grpId="0" bldLvl="0" animBg="1"/>
      <p:bldP spid="2" grpId="0"/>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62305" y="1105535"/>
            <a:ext cx="11045825" cy="5433060"/>
          </a:xfrm>
          <a:prstGeom prst="rect">
            <a:avLst/>
          </a:prstGeom>
        </p:spPr>
      </p:pic>
      <p:sp>
        <p:nvSpPr>
          <p:cNvPr id="4" name="AutoShape 3"/>
          <p:cNvSpPr/>
          <p:nvPr/>
        </p:nvSpPr>
        <p:spPr>
          <a:xfrm>
            <a:off x="1231265" y="2151380"/>
            <a:ext cx="6148705" cy="2718435"/>
          </a:xfrm>
          <a:prstGeom prst="wedgeRoundRectCallout">
            <a:avLst>
              <a:gd name="adj1" fmla="val -20213"/>
              <a:gd name="adj2" fmla="val -60551"/>
              <a:gd name="adj3" fmla="val 16667"/>
            </a:avLst>
          </a:prstGeom>
          <a:solidFill>
            <a:srgbClr val="C92A0D">
              <a:alpha val="92998"/>
            </a:srgbClr>
          </a:solidFill>
          <a:ln w="9525">
            <a:noFill/>
          </a:ln>
        </p:spPr>
        <p:txBody>
          <a:bodyPr wrap="none" lIns="36195" tIns="71755" rIns="36195" bIns="71755" anchor="ctr"/>
          <a:lstStyle/>
          <a:p>
            <a:pPr algn="l" defTabSz="914400">
              <a:lnSpc>
                <a:spcPct val="150000"/>
              </a:lnSpc>
            </a:pPr>
            <a:endPar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l" defTabSz="914400">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整合资源集中呈现，减少收集资料时间</a:t>
            </a:r>
          </a:p>
          <a:p>
            <a:pPr algn="l" defTabSz="914400">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1</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、常用资源数据库</a:t>
            </a:r>
            <a:r>
              <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满足高校教学、科研、学习基本需求</a:t>
            </a:r>
          </a:p>
          <a:p>
            <a:pPr algn="l" defTabSz="914400">
              <a:lnSpc>
                <a:spcPct val="12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2</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、工具类知识库</a:t>
            </a: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概念、数值</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统计</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资料、</a:t>
            </a:r>
            <a:r>
              <a:rPr lang="en-US" altLang="zh-CN"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翻译助手等</a:t>
            </a: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l" defTabSz="914400">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3</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、科技资料必查库</a:t>
            </a: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查新、成果辨析必备资料支持</a:t>
            </a:r>
          </a:p>
          <a:p>
            <a:pPr algn="l" defTabSz="914400">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4</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、学术图片库</a:t>
            </a:r>
            <a:r>
              <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绘图参照、形象学术研究</a:t>
            </a:r>
          </a:p>
          <a:p>
            <a:pPr algn="l" defTabSz="914400">
              <a:lnSpc>
                <a:spcPct val="120000"/>
              </a:lnSpc>
            </a:pPr>
            <a:r>
              <a:rPr lang="en-US" altLang="zh-CN"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5</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、中英文混合检索、</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外文资源</a:t>
            </a:r>
            <a:r>
              <a:rPr lang="en-US" altLang="zh-CN"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跨国界遴选同步信息资源；</a:t>
            </a:r>
          </a:p>
          <a:p>
            <a:pPr algn="l" defTabSz="914400">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     免费正版题录信息，跳转原库提供下载！</a:t>
            </a:r>
          </a:p>
          <a:p>
            <a:pPr defTabSz="914400">
              <a:lnSpc>
                <a:spcPct val="120000"/>
              </a:lnSpc>
            </a:pP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339" name="矩形 3"/>
          <p:cNvSpPr/>
          <p:nvPr/>
        </p:nvSpPr>
        <p:spPr>
          <a:xfrm>
            <a:off x="3512185" y="1168400"/>
            <a:ext cx="2075815" cy="422275"/>
          </a:xfrm>
          <a:prstGeom prst="rect">
            <a:avLst/>
          </a:prstGeom>
          <a:noFill/>
          <a:ln w="25400" cap="flat" cmpd="sng">
            <a:solidFill>
              <a:srgbClr val="D70000"/>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pic>
        <p:nvPicPr>
          <p:cNvPr id="14347" name="图片 5"/>
          <p:cNvPicPr>
            <a:picLocks noChangeAspect="1"/>
          </p:cNvPicPr>
          <p:nvPr/>
        </p:nvPicPr>
        <p:blipFill>
          <a:blip r:embed="rId4"/>
          <a:stretch>
            <a:fillRect/>
          </a:stretch>
        </p:blipFill>
        <p:spPr>
          <a:xfrm>
            <a:off x="9471025" y="1140143"/>
            <a:ext cx="1038225" cy="447675"/>
          </a:xfrm>
          <a:prstGeom prst="rect">
            <a:avLst/>
          </a:prstGeom>
          <a:noFill/>
          <a:ln w="9525">
            <a:noFill/>
          </a:ln>
        </p:spPr>
      </p:pic>
      <p:sp>
        <p:nvSpPr>
          <p:cNvPr id="9" name="流程图: 联系 8"/>
          <p:cNvSpPr/>
          <p:nvPr/>
        </p:nvSpPr>
        <p:spPr>
          <a:xfrm>
            <a:off x="3605213" y="911225"/>
            <a:ext cx="360363" cy="358775"/>
          </a:xfrm>
          <a:prstGeom prst="flowChartConnector">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spcBef>
                <a:spcPct val="0"/>
              </a:spcBef>
              <a:spcAft>
                <a:spcPct val="0"/>
              </a:spcAft>
              <a:buClrTx/>
              <a:buSzTx/>
              <a:buFontTx/>
              <a:buNone/>
              <a:defRPr/>
            </a:pPr>
            <a:r>
              <a:rPr kumimoji="0" lang="en-US" altLang="zh-CN" sz="2800" b="1" i="0" u="none" strike="noStrike" kern="1200" cap="none" spc="0" normalizeH="0" baseline="0" noProof="0" dirty="0" smtClean="0">
                <a:ln>
                  <a:noFill/>
                </a:ln>
                <a:solidFill>
                  <a:srgbClr val="FFFF00"/>
                </a:solidFill>
                <a:effectLst/>
                <a:uLnTx/>
                <a:uFillTx/>
                <a:latin typeface="+mn-lt"/>
                <a:ea typeface="+mn-ea"/>
                <a:cs typeface="+mn-cs"/>
              </a:rPr>
              <a:t>1</a:t>
            </a:r>
            <a:endParaRPr kumimoji="0" lang="zh-CN" altLang="en-US" sz="2800" b="1" i="0" u="none" strike="noStrike" kern="1200" cap="none" spc="0" normalizeH="0" baseline="0" noProof="0" dirty="0" smtClean="0">
              <a:ln>
                <a:noFill/>
              </a:ln>
              <a:solidFill>
                <a:srgbClr val="FFFF00"/>
              </a:solidFill>
              <a:effectLst/>
              <a:uLnTx/>
              <a:uFillTx/>
              <a:latin typeface="+mn-lt"/>
              <a:ea typeface="+mn-ea"/>
              <a:cs typeface="+mn-cs"/>
            </a:endParaRPr>
          </a:p>
        </p:txBody>
      </p:sp>
      <p:sp>
        <p:nvSpPr>
          <p:cNvPr id="14349" name="矩形 3"/>
          <p:cNvSpPr/>
          <p:nvPr/>
        </p:nvSpPr>
        <p:spPr>
          <a:xfrm>
            <a:off x="5706110" y="1168400"/>
            <a:ext cx="2672715" cy="422275"/>
          </a:xfrm>
          <a:prstGeom prst="rect">
            <a:avLst/>
          </a:prstGeom>
          <a:noFill/>
          <a:ln w="25400" cap="flat" cmpd="sng">
            <a:solidFill>
              <a:schemeClr val="accent1"/>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2" name="流程图: 联系 11"/>
          <p:cNvSpPr/>
          <p:nvPr/>
        </p:nvSpPr>
        <p:spPr>
          <a:xfrm>
            <a:off x="6497638" y="911225"/>
            <a:ext cx="360363" cy="358775"/>
          </a:xfrm>
          <a:prstGeom prst="flowChartConnector">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spcBef>
                <a:spcPct val="0"/>
              </a:spcBef>
              <a:spcAft>
                <a:spcPct val="0"/>
              </a:spcAft>
              <a:buClrTx/>
              <a:buSzTx/>
              <a:buFontTx/>
              <a:buNone/>
              <a:defRPr/>
            </a:pPr>
            <a:r>
              <a:rPr kumimoji="0" lang="en-US" altLang="zh-CN" sz="2800" b="1" i="0" u="none" strike="noStrike" kern="1200" cap="none" spc="0" normalizeH="0" baseline="0" noProof="0" dirty="0" smtClean="0">
                <a:ln>
                  <a:noFill/>
                </a:ln>
                <a:solidFill>
                  <a:srgbClr val="FFFF00"/>
                </a:solidFill>
                <a:effectLst/>
                <a:uLnTx/>
                <a:uFillTx/>
                <a:latin typeface="+mn-lt"/>
                <a:ea typeface="+mn-ea"/>
                <a:cs typeface="+mn-cs"/>
              </a:rPr>
              <a:t>2</a:t>
            </a:r>
            <a:endParaRPr kumimoji="0" lang="zh-CN" altLang="en-US" sz="2800" b="1" i="0" u="none" strike="noStrike" kern="1200" cap="none" spc="0" normalizeH="0" baseline="0" noProof="0" dirty="0" smtClean="0">
              <a:ln>
                <a:noFill/>
              </a:ln>
              <a:solidFill>
                <a:srgbClr val="FFFF00"/>
              </a:solidFill>
              <a:effectLst/>
              <a:uLnTx/>
              <a:uFillTx/>
              <a:latin typeface="+mn-lt"/>
              <a:ea typeface="+mn-ea"/>
              <a:cs typeface="+mn-cs"/>
            </a:endParaRPr>
          </a:p>
        </p:txBody>
      </p:sp>
      <p:pic>
        <p:nvPicPr>
          <p:cNvPr id="14351" name="图片 14"/>
          <p:cNvPicPr>
            <a:picLocks noChangeAspect="1"/>
          </p:cNvPicPr>
          <p:nvPr/>
        </p:nvPicPr>
        <p:blipFill>
          <a:blip r:embed="rId5"/>
          <a:srcRect l="9384"/>
          <a:stretch>
            <a:fillRect/>
          </a:stretch>
        </p:blipFill>
        <p:spPr>
          <a:xfrm>
            <a:off x="10109200" y="1652588"/>
            <a:ext cx="587375" cy="2335212"/>
          </a:xfrm>
          <a:prstGeom prst="rect">
            <a:avLst/>
          </a:prstGeom>
          <a:noFill/>
          <a:ln w="9525">
            <a:noFill/>
          </a:ln>
        </p:spPr>
      </p:pic>
      <p:sp>
        <p:nvSpPr>
          <p:cNvPr id="14352" name="矩形 3"/>
          <p:cNvSpPr/>
          <p:nvPr/>
        </p:nvSpPr>
        <p:spPr>
          <a:xfrm>
            <a:off x="8496935" y="1168400"/>
            <a:ext cx="1476011" cy="422275"/>
          </a:xfrm>
          <a:prstGeom prst="rect">
            <a:avLst/>
          </a:prstGeom>
          <a:noFill/>
          <a:ln w="25400" cap="flat" cmpd="sng">
            <a:solidFill>
              <a:schemeClr val="accent1"/>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3" name="流程图: 联系 12"/>
          <p:cNvSpPr/>
          <p:nvPr/>
        </p:nvSpPr>
        <p:spPr>
          <a:xfrm>
            <a:off x="8750300" y="911225"/>
            <a:ext cx="360363" cy="358775"/>
          </a:xfrm>
          <a:prstGeom prst="flowChartConnector">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spcBef>
                <a:spcPct val="0"/>
              </a:spcBef>
              <a:spcAft>
                <a:spcPct val="0"/>
              </a:spcAft>
              <a:buClrTx/>
              <a:buSzTx/>
              <a:buFontTx/>
              <a:buNone/>
              <a:defRPr/>
            </a:pPr>
            <a:r>
              <a:rPr kumimoji="0" lang="en-US" sz="2800" b="1" i="0" u="none" strike="noStrike" kern="1200" cap="none" spc="0" normalizeH="0" baseline="0" noProof="0" dirty="0" smtClean="0">
                <a:ln>
                  <a:noFill/>
                </a:ln>
                <a:solidFill>
                  <a:srgbClr val="FFFF00"/>
                </a:solidFill>
                <a:effectLst/>
                <a:uLnTx/>
                <a:uFillTx/>
                <a:latin typeface="+mn-lt"/>
                <a:ea typeface="+mn-ea"/>
                <a:cs typeface="+mn-cs"/>
              </a:rPr>
              <a:t>3</a:t>
            </a:r>
          </a:p>
        </p:txBody>
      </p:sp>
      <p:sp>
        <p:nvSpPr>
          <p:cNvPr id="14354" name="矩形 3"/>
          <p:cNvSpPr/>
          <p:nvPr/>
        </p:nvSpPr>
        <p:spPr>
          <a:xfrm>
            <a:off x="10128250" y="1511300"/>
            <a:ext cx="561975" cy="423863"/>
          </a:xfrm>
          <a:prstGeom prst="rect">
            <a:avLst/>
          </a:prstGeom>
          <a:noFill/>
          <a:ln w="25400" cap="flat" cmpd="sng">
            <a:solidFill>
              <a:schemeClr val="accent1"/>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17" name="流程图: 联系 16"/>
          <p:cNvSpPr/>
          <p:nvPr/>
        </p:nvSpPr>
        <p:spPr>
          <a:xfrm>
            <a:off x="10509250" y="1263650"/>
            <a:ext cx="360363" cy="358775"/>
          </a:xfrm>
          <a:prstGeom prst="flowChartConnector">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spcBef>
                <a:spcPct val="0"/>
              </a:spcBef>
              <a:spcAft>
                <a:spcPct val="0"/>
              </a:spcAft>
              <a:buClrTx/>
              <a:buSzTx/>
              <a:buFontTx/>
              <a:buNone/>
              <a:defRPr/>
            </a:pPr>
            <a:r>
              <a:rPr kumimoji="0" lang="en-US" altLang="zh-CN" sz="2800" b="1" i="0" u="none" strike="noStrike" kern="1200" cap="none" spc="0" normalizeH="0" baseline="0" noProof="0" dirty="0" smtClean="0">
                <a:ln>
                  <a:noFill/>
                </a:ln>
                <a:solidFill>
                  <a:srgbClr val="FFFF00"/>
                </a:solidFill>
                <a:effectLst/>
                <a:uLnTx/>
                <a:uFillTx/>
                <a:latin typeface="+mn-lt"/>
                <a:ea typeface="+mn-ea"/>
                <a:cs typeface="+mn-cs"/>
              </a:rPr>
              <a:t>4</a:t>
            </a:r>
            <a:endParaRPr kumimoji="0" lang="zh-CN" altLang="en-US" sz="2800" b="1" i="0" u="none" strike="noStrike" kern="1200" cap="none" spc="0" normalizeH="0" baseline="0" noProof="0" dirty="0" smtClean="0">
              <a:ln>
                <a:noFill/>
              </a:ln>
              <a:solidFill>
                <a:srgbClr val="FFFF00"/>
              </a:solidFill>
              <a:effectLst/>
              <a:uLnTx/>
              <a:uFillTx/>
              <a:latin typeface="+mn-lt"/>
              <a:ea typeface="+mn-ea"/>
              <a:cs typeface="+mn-cs"/>
            </a:endParaRPr>
          </a:p>
        </p:txBody>
      </p:sp>
      <p:sp>
        <p:nvSpPr>
          <p:cNvPr id="5" name="矩形 3"/>
          <p:cNvSpPr/>
          <p:nvPr/>
        </p:nvSpPr>
        <p:spPr>
          <a:xfrm>
            <a:off x="7493000" y="3449955"/>
            <a:ext cx="1823720" cy="424180"/>
          </a:xfrm>
          <a:prstGeom prst="rect">
            <a:avLst/>
          </a:prstGeom>
          <a:noFill/>
          <a:ln w="25400" cap="flat" cmpd="sng">
            <a:solidFill>
              <a:schemeClr val="accent1"/>
            </a:solidFill>
            <a:prstDash val="solid"/>
            <a:miter/>
            <a:headEnd type="none" w="med" len="med"/>
            <a:tailEnd type="none" w="med" len="med"/>
          </a:ln>
        </p:spPr>
        <p:txBody>
          <a:bodyPr anchor="ctr"/>
          <a:lstStyle/>
          <a:p>
            <a:pPr algn="ctr" defTabSz="914400" eaLnBrk="0" hangingPunct="0">
              <a:buFont typeface="Arial" panose="020B0604020202020204" pitchFamily="34" charset="0"/>
              <a:buNone/>
            </a:pPr>
            <a:endParaRPr lang="zh-CN" altLang="en-US" b="1" dirty="0">
              <a:solidFill>
                <a:srgbClr val="FFFFFF"/>
              </a:solidFill>
              <a:latin typeface="Arial" panose="020B0604020202020204" pitchFamily="34" charset="0"/>
              <a:ea typeface="宋体" panose="02010600030101010101" pitchFamily="2" charset="-122"/>
              <a:sym typeface="宋体" panose="02010600030101010101" pitchFamily="2" charset="-122"/>
            </a:endParaRPr>
          </a:p>
        </p:txBody>
      </p:sp>
      <p:sp>
        <p:nvSpPr>
          <p:cNvPr id="6" name="流程图: 联系 5"/>
          <p:cNvSpPr/>
          <p:nvPr/>
        </p:nvSpPr>
        <p:spPr>
          <a:xfrm>
            <a:off x="7633970" y="3176270"/>
            <a:ext cx="360363" cy="358775"/>
          </a:xfrm>
          <a:prstGeom prst="flowChartConnector">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spcBef>
                <a:spcPct val="0"/>
              </a:spcBef>
              <a:spcAft>
                <a:spcPct val="0"/>
              </a:spcAft>
              <a:buClrTx/>
              <a:buSzTx/>
              <a:buFontTx/>
              <a:buNone/>
              <a:defRPr/>
            </a:pPr>
            <a:r>
              <a:rPr kumimoji="0" lang="en-US" sz="2800" b="1" i="0" u="none" strike="noStrike" kern="1200" cap="none" spc="0" normalizeH="0" baseline="0" noProof="0" dirty="0" smtClean="0">
                <a:ln>
                  <a:noFill/>
                </a:ln>
                <a:solidFill>
                  <a:srgbClr val="FFFF00"/>
                </a:solidFill>
                <a:effectLst/>
                <a:uLnTx/>
                <a:uFillTx/>
                <a:latin typeface="+mn-lt"/>
                <a:ea typeface="+mn-ea"/>
                <a:cs typeface="+mn-cs"/>
              </a:rPr>
              <a:t>5</a:t>
            </a:r>
          </a:p>
        </p:txBody>
      </p:sp>
      <p:sp>
        <p:nvSpPr>
          <p:cNvPr id="22" name="标题"/>
          <p:cNvSpPr>
            <a:spLocks noGrp="1"/>
          </p:cNvSpPr>
          <p:nvPr>
            <p:ph type="body" sz="quarter" idx="10"/>
          </p:nvPr>
        </p:nvSpPr>
        <p:spPr>
          <a:xfrm>
            <a:off x="1001396" y="262867"/>
            <a:ext cx="8859666" cy="461665"/>
          </a:xfrm>
        </p:spPr>
        <p:txBody>
          <a:bodyPr/>
          <a:lstStyle/>
          <a:p>
            <a:r>
              <a:rPr lang="en-US" altLang="zh-CN" sz="2400" dirty="0" smtClean="0"/>
              <a:t>1.1</a:t>
            </a:r>
            <a:r>
              <a:rPr lang="zh-CN" altLang="en-US" sz="2400" dirty="0" smtClean="0"/>
              <a:t>从现实应用中选题</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p:cTn id="15" dur="500"/>
                                        <p:tgtEl>
                                          <p:spTgt spid="14339"/>
                                        </p:tgtEl>
                                        <p:attrNameLst>
                                          <p:attrName>ppt_y</p:attrName>
                                        </p:attrNameLst>
                                      </p:cBhvr>
                                      <p:tavLst>
                                        <p:tav tm="0">
                                          <p:val>
                                            <p:strVal val="#ppt_y+#ppt_h*1.125000"/>
                                          </p:val>
                                        </p:tav>
                                        <p:tav tm="100000">
                                          <p:val>
                                            <p:strVal val="#ppt_y"/>
                                          </p:val>
                                        </p:tav>
                                      </p:tavLst>
                                    </p:anim>
                                    <p:animEffect transition="in" filter="wipe(up)">
                                      <p:cBhvr>
                                        <p:cTn id="16" dur="500"/>
                                        <p:tgtEl>
                                          <p:spTgt spid="14339"/>
                                        </p:tgtEl>
                                      </p:cBhvr>
                                    </p:animEffect>
                                  </p:childTnLst>
                                </p:cTn>
                              </p:par>
                              <p:par>
                                <p:cTn id="17" presetID="12" presetClass="entr" presetSubtype="4" fill="hold" nodeType="withEffect">
                                  <p:stCondLst>
                                    <p:cond delay="0"/>
                                  </p:stCondLst>
                                  <p:childTnLst>
                                    <p:set>
                                      <p:cBhvr>
                                        <p:cTn id="18" dur="1" fill="hold">
                                          <p:stCondLst>
                                            <p:cond delay="0"/>
                                          </p:stCondLst>
                                        </p:cTn>
                                        <p:tgtEl>
                                          <p:spTgt spid="14347"/>
                                        </p:tgtEl>
                                        <p:attrNameLst>
                                          <p:attrName>style.visibility</p:attrName>
                                        </p:attrNameLst>
                                      </p:cBhvr>
                                      <p:to>
                                        <p:strVal val="visible"/>
                                      </p:to>
                                    </p:set>
                                    <p:anim calcmode="lin" valueType="num">
                                      <p:cBhvr>
                                        <p:cTn id="19" dur="500"/>
                                        <p:tgtEl>
                                          <p:spTgt spid="14347"/>
                                        </p:tgtEl>
                                        <p:attrNameLst>
                                          <p:attrName>ppt_y</p:attrName>
                                        </p:attrNameLst>
                                      </p:cBhvr>
                                      <p:tavLst>
                                        <p:tav tm="0">
                                          <p:val>
                                            <p:strVal val="#ppt_y+#ppt_h*1.125000"/>
                                          </p:val>
                                        </p:tav>
                                        <p:tav tm="100000">
                                          <p:val>
                                            <p:strVal val="#ppt_y"/>
                                          </p:val>
                                        </p:tav>
                                      </p:tavLst>
                                    </p:anim>
                                    <p:animEffect transition="in" filter="wipe(up)">
                                      <p:cBhvr>
                                        <p:cTn id="20" dur="500"/>
                                        <p:tgtEl>
                                          <p:spTgt spid="1434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4349"/>
                                        </p:tgtEl>
                                        <p:attrNameLst>
                                          <p:attrName>style.visibility</p:attrName>
                                        </p:attrNameLst>
                                      </p:cBhvr>
                                      <p:to>
                                        <p:strVal val="visible"/>
                                      </p:to>
                                    </p:set>
                                    <p:anim calcmode="lin" valueType="num">
                                      <p:cBhvr>
                                        <p:cTn id="27" dur="500"/>
                                        <p:tgtEl>
                                          <p:spTgt spid="14349"/>
                                        </p:tgtEl>
                                        <p:attrNameLst>
                                          <p:attrName>ppt_y</p:attrName>
                                        </p:attrNameLst>
                                      </p:cBhvr>
                                      <p:tavLst>
                                        <p:tav tm="0">
                                          <p:val>
                                            <p:strVal val="#ppt_y+#ppt_h*1.125000"/>
                                          </p:val>
                                        </p:tav>
                                        <p:tav tm="100000">
                                          <p:val>
                                            <p:strVal val="#ppt_y"/>
                                          </p:val>
                                        </p:tav>
                                      </p:tavLst>
                                    </p:anim>
                                    <p:animEffect transition="in" filter="wipe(up)">
                                      <p:cBhvr>
                                        <p:cTn id="28" dur="500"/>
                                        <p:tgtEl>
                                          <p:spTgt spid="1434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par>
                                <p:cTn id="33" presetID="12" presetClass="entr" presetSubtype="4" fill="hold" nodeType="withEffect">
                                  <p:stCondLst>
                                    <p:cond delay="0"/>
                                  </p:stCondLst>
                                  <p:childTnLst>
                                    <p:set>
                                      <p:cBhvr>
                                        <p:cTn id="34" dur="1" fill="hold">
                                          <p:stCondLst>
                                            <p:cond delay="0"/>
                                          </p:stCondLst>
                                        </p:cTn>
                                        <p:tgtEl>
                                          <p:spTgt spid="14351"/>
                                        </p:tgtEl>
                                        <p:attrNameLst>
                                          <p:attrName>style.visibility</p:attrName>
                                        </p:attrNameLst>
                                      </p:cBhvr>
                                      <p:to>
                                        <p:strVal val="visible"/>
                                      </p:to>
                                    </p:set>
                                    <p:anim calcmode="lin" valueType="num">
                                      <p:cBhvr>
                                        <p:cTn id="35" dur="500"/>
                                        <p:tgtEl>
                                          <p:spTgt spid="14351"/>
                                        </p:tgtEl>
                                        <p:attrNameLst>
                                          <p:attrName>ppt_y</p:attrName>
                                        </p:attrNameLst>
                                      </p:cBhvr>
                                      <p:tavLst>
                                        <p:tav tm="0">
                                          <p:val>
                                            <p:strVal val="#ppt_y+#ppt_h*1.125000"/>
                                          </p:val>
                                        </p:tav>
                                        <p:tav tm="100000">
                                          <p:val>
                                            <p:strVal val="#ppt_y"/>
                                          </p:val>
                                        </p:tav>
                                      </p:tavLst>
                                    </p:anim>
                                    <p:animEffect transition="in" filter="wipe(up)">
                                      <p:cBhvr>
                                        <p:cTn id="36" dur="500"/>
                                        <p:tgtEl>
                                          <p:spTgt spid="1435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4352"/>
                                        </p:tgtEl>
                                        <p:attrNameLst>
                                          <p:attrName>style.visibility</p:attrName>
                                        </p:attrNameLst>
                                      </p:cBhvr>
                                      <p:to>
                                        <p:strVal val="visible"/>
                                      </p:to>
                                    </p:set>
                                    <p:anim calcmode="lin" valueType="num">
                                      <p:cBhvr>
                                        <p:cTn id="39" dur="500"/>
                                        <p:tgtEl>
                                          <p:spTgt spid="14352"/>
                                        </p:tgtEl>
                                        <p:attrNameLst>
                                          <p:attrName>ppt_y</p:attrName>
                                        </p:attrNameLst>
                                      </p:cBhvr>
                                      <p:tavLst>
                                        <p:tav tm="0">
                                          <p:val>
                                            <p:strVal val="#ppt_y+#ppt_h*1.125000"/>
                                          </p:val>
                                        </p:tav>
                                        <p:tav tm="100000">
                                          <p:val>
                                            <p:strVal val="#ppt_y"/>
                                          </p:val>
                                        </p:tav>
                                      </p:tavLst>
                                    </p:anim>
                                    <p:animEffect transition="in" filter="wipe(up)">
                                      <p:cBhvr>
                                        <p:cTn id="40" dur="500"/>
                                        <p:tgtEl>
                                          <p:spTgt spid="14352"/>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p:tgtEl>
                                          <p:spTgt spid="13"/>
                                        </p:tgtEl>
                                        <p:attrNameLst>
                                          <p:attrName>ppt_y</p:attrName>
                                        </p:attrNameLst>
                                      </p:cBhvr>
                                      <p:tavLst>
                                        <p:tav tm="0">
                                          <p:val>
                                            <p:strVal val="#ppt_y+#ppt_h*1.125000"/>
                                          </p:val>
                                        </p:tav>
                                        <p:tav tm="100000">
                                          <p:val>
                                            <p:strVal val="#ppt_y"/>
                                          </p:val>
                                        </p:tav>
                                      </p:tavLst>
                                    </p:anim>
                                    <p:animEffect transition="in" filter="wipe(up)">
                                      <p:cBhvr>
                                        <p:cTn id="44" dur="500"/>
                                        <p:tgtEl>
                                          <p:spTgt spid="13"/>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4354"/>
                                        </p:tgtEl>
                                        <p:attrNameLst>
                                          <p:attrName>style.visibility</p:attrName>
                                        </p:attrNameLst>
                                      </p:cBhvr>
                                      <p:to>
                                        <p:strVal val="visible"/>
                                      </p:to>
                                    </p:set>
                                    <p:anim calcmode="lin" valueType="num">
                                      <p:cBhvr>
                                        <p:cTn id="47" dur="500"/>
                                        <p:tgtEl>
                                          <p:spTgt spid="14354"/>
                                        </p:tgtEl>
                                        <p:attrNameLst>
                                          <p:attrName>ppt_y</p:attrName>
                                        </p:attrNameLst>
                                      </p:cBhvr>
                                      <p:tavLst>
                                        <p:tav tm="0">
                                          <p:val>
                                            <p:strVal val="#ppt_y+#ppt_h*1.125000"/>
                                          </p:val>
                                        </p:tav>
                                        <p:tav tm="100000">
                                          <p:val>
                                            <p:strVal val="#ppt_y"/>
                                          </p:val>
                                        </p:tav>
                                      </p:tavLst>
                                    </p:anim>
                                    <p:animEffect transition="in" filter="wipe(up)">
                                      <p:cBhvr>
                                        <p:cTn id="48" dur="500"/>
                                        <p:tgtEl>
                                          <p:spTgt spid="1435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p:tgtEl>
                                          <p:spTgt spid="17"/>
                                        </p:tgtEl>
                                        <p:attrNameLst>
                                          <p:attrName>ppt_y</p:attrName>
                                        </p:attrNameLst>
                                      </p:cBhvr>
                                      <p:tavLst>
                                        <p:tav tm="0">
                                          <p:val>
                                            <p:strVal val="#ppt_y+#ppt_h*1.125000"/>
                                          </p:val>
                                        </p:tav>
                                        <p:tav tm="100000">
                                          <p:val>
                                            <p:strVal val="#ppt_y"/>
                                          </p:val>
                                        </p:tav>
                                      </p:tavLst>
                                    </p:anim>
                                    <p:animEffect transition="in" filter="wipe(up)">
                                      <p:cBhvr>
                                        <p:cTn id="52" dur="500"/>
                                        <p:tgtEl>
                                          <p:spTgt spid="17"/>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p:tgtEl>
                                          <p:spTgt spid="5"/>
                                        </p:tgtEl>
                                        <p:attrNameLst>
                                          <p:attrName>ppt_y</p:attrName>
                                        </p:attrNameLst>
                                      </p:cBhvr>
                                      <p:tavLst>
                                        <p:tav tm="0">
                                          <p:val>
                                            <p:strVal val="#ppt_y+#ppt_h*1.125000"/>
                                          </p:val>
                                        </p:tav>
                                        <p:tav tm="100000">
                                          <p:val>
                                            <p:strVal val="#ppt_y"/>
                                          </p:val>
                                        </p:tav>
                                      </p:tavLst>
                                    </p:anim>
                                    <p:animEffect transition="in" filter="wipe(up)">
                                      <p:cBhvr>
                                        <p:cTn id="56" dur="500"/>
                                        <p:tgtEl>
                                          <p:spTgt spid="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p:tgtEl>
                                          <p:spTgt spid="6"/>
                                        </p:tgtEl>
                                        <p:attrNameLst>
                                          <p:attrName>ppt_y</p:attrName>
                                        </p:attrNameLst>
                                      </p:cBhvr>
                                      <p:tavLst>
                                        <p:tav tm="0">
                                          <p:val>
                                            <p:strVal val="#ppt_y+#ppt_h*1.125000"/>
                                          </p:val>
                                        </p:tav>
                                        <p:tav tm="100000">
                                          <p:val>
                                            <p:strVal val="#ppt_y"/>
                                          </p:val>
                                        </p:tav>
                                      </p:tavLst>
                                    </p:anim>
                                    <p:animEffect transition="in" filter="wipe(up)">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4339" grpId="0" bldLvl="0" animBg="1"/>
      <p:bldP spid="9" grpId="0" bldLvl="0" animBg="1"/>
      <p:bldP spid="14349" grpId="0" bldLvl="0" animBg="1"/>
      <p:bldP spid="12" grpId="0" bldLvl="0" animBg="1"/>
      <p:bldP spid="14352" grpId="0" bldLvl="0" animBg="1"/>
      <p:bldP spid="13" grpId="0" bldLvl="0" animBg="1"/>
      <p:bldP spid="14354" grpId="0" bldLvl="0" animBg="1"/>
      <p:bldP spid="17" grpId="0" bldLvl="0" animBg="1"/>
      <p:bldP spid="5" grpId="0" bldLvl="0" animBg="1"/>
      <p:bldP spid="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6"/>
  <p:tag name="KSO_WM_TEMPLATE_SCENE_ID" val="1"/>
  <p:tag name="KSO_WM_TEMPLATE_JOB_ID" val="6"/>
  <p:tag name="KSO_WM_TEMPLATE_TOPIC_DEFAULT" val="0"/>
</p:tagLst>
</file>

<file path=ppt/tags/tag2.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9"/>
</p:tagLst>
</file>

<file path=ppt/tags/tag6.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2"/>
</p:tagLst>
</file>

<file path=ppt/theme/theme1.xml><?xml version="1.0" encoding="utf-8"?>
<a:theme xmlns:a="http://schemas.openxmlformats.org/drawingml/2006/main" name="Office 主题">
  <a:themeElements>
    <a:clrScheme name="（主题）红+黑">
      <a:dk1>
        <a:sysClr val="windowText" lastClr="000000"/>
      </a:dk1>
      <a:lt1>
        <a:sysClr val="window" lastClr="FFFFFF"/>
      </a:lt1>
      <a:dk2>
        <a:srgbClr val="44546A"/>
      </a:dk2>
      <a:lt2>
        <a:srgbClr val="E7E6E6"/>
      </a:lt2>
      <a:accent1>
        <a:srgbClr val="D70000"/>
      </a:accent1>
      <a:accent2>
        <a:srgbClr val="3F3F3F"/>
      </a:accent2>
      <a:accent3>
        <a:srgbClr val="FFC000"/>
      </a:accent3>
      <a:accent4>
        <a:srgbClr val="00B0F0"/>
      </a:accent4>
      <a:accent5>
        <a:srgbClr val="92D050"/>
      </a:accent5>
      <a:accent6>
        <a:srgbClr val="FFFF00"/>
      </a:accent6>
      <a:hlink>
        <a:srgbClr val="0563C1"/>
      </a:hlink>
      <a:folHlink>
        <a:srgbClr val="954F72"/>
      </a:folHlink>
    </a:clrScheme>
    <a:fontScheme name="主题字体">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主题）红+黑">
    <a:dk1>
      <a:sysClr val="windowText" lastClr="000000"/>
    </a:dk1>
    <a:lt1>
      <a:sysClr val="window" lastClr="FFFFFF"/>
    </a:lt1>
    <a:dk2>
      <a:srgbClr val="44546A"/>
    </a:dk2>
    <a:lt2>
      <a:srgbClr val="E7E6E6"/>
    </a:lt2>
    <a:accent1>
      <a:srgbClr val="D70000"/>
    </a:accent1>
    <a:accent2>
      <a:srgbClr val="3F3F3F"/>
    </a:accent2>
    <a:accent3>
      <a:srgbClr val="FFC000"/>
    </a:accent3>
    <a:accent4>
      <a:srgbClr val="00B0F0"/>
    </a:accent4>
    <a:accent5>
      <a:srgbClr val="92D050"/>
    </a:accent5>
    <a:accent6>
      <a:srgbClr val="FFFF00"/>
    </a:accent6>
    <a:hlink>
      <a:srgbClr val="0563C1"/>
    </a:hlink>
    <a:folHlink>
      <a:srgbClr val="954F72"/>
    </a:folHlink>
  </a:clrScheme>
</a:themeOverride>
</file>

<file path=ppt/theme/themeOverride2.xml><?xml version="1.0" encoding="utf-8"?>
<a:themeOverride xmlns:a="http://schemas.openxmlformats.org/drawingml/2006/main">
  <a:clrScheme name="（主题）红+黑">
    <a:dk1>
      <a:sysClr val="windowText" lastClr="000000"/>
    </a:dk1>
    <a:lt1>
      <a:sysClr val="window" lastClr="FFFFFF"/>
    </a:lt1>
    <a:dk2>
      <a:srgbClr val="44546A"/>
    </a:dk2>
    <a:lt2>
      <a:srgbClr val="E7E6E6"/>
    </a:lt2>
    <a:accent1>
      <a:srgbClr val="D70000"/>
    </a:accent1>
    <a:accent2>
      <a:srgbClr val="3F3F3F"/>
    </a:accent2>
    <a:accent3>
      <a:srgbClr val="FFC000"/>
    </a:accent3>
    <a:accent4>
      <a:srgbClr val="00B0F0"/>
    </a:accent4>
    <a:accent5>
      <a:srgbClr val="92D050"/>
    </a:accent5>
    <a:accent6>
      <a:srgbClr val="FFFF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3506</Words>
  <Application>Microsoft Office PowerPoint</Application>
  <PresentationFormat>宽屏</PresentationFormat>
  <Paragraphs>332</Paragraphs>
  <Slides>85</Slides>
  <Notes>65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85</vt:i4>
      </vt:variant>
    </vt:vector>
  </HeadingPairs>
  <TitlesOfParts>
    <vt:vector size="97" baseType="lpstr">
      <vt:lpstr>Georgia</vt:lpstr>
      <vt:lpstr>幼圆</vt:lpstr>
      <vt:lpstr>微软雅黑</vt:lpstr>
      <vt:lpstr>Wingdings</vt:lpstr>
      <vt:lpstr>宋体</vt:lpstr>
      <vt:lpstr>Arial</vt:lpstr>
      <vt:lpstr>腾祥凌黑简</vt:lpstr>
      <vt:lpstr>黑体</vt:lpstr>
      <vt:lpstr>Calibri</vt:lpstr>
      <vt:lpstr>Impact</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格迪天</dc:creator>
  <cp:lastModifiedBy>lingy</cp:lastModifiedBy>
  <cp:revision>221</cp:revision>
  <dcterms:created xsi:type="dcterms:W3CDTF">2017-12-31T16:00:00Z</dcterms:created>
  <dcterms:modified xsi:type="dcterms:W3CDTF">2019-05-10T04:00:08Z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2052-11.1.0.8573</vt:lpwstr>
  </property>
</Properties>
</file>